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sldIdLst>
    <p:sldId id="1570" r:id="rId3"/>
    <p:sldId id="1572" r:id="rId4"/>
    <p:sldId id="265" r:id="rId5"/>
    <p:sldId id="276" r:id="rId6"/>
    <p:sldId id="271" r:id="rId7"/>
    <p:sldId id="275" r:id="rId8"/>
    <p:sldId id="274" r:id="rId9"/>
    <p:sldId id="273" r:id="rId10"/>
    <p:sldId id="270" r:id="rId11"/>
    <p:sldId id="263" r:id="rId12"/>
    <p:sldId id="259" r:id="rId13"/>
    <p:sldId id="260" r:id="rId14"/>
    <p:sldId id="277"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3" d="100"/>
          <a:sy n="63" d="100"/>
        </p:scale>
        <p:origin x="80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4266445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15670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180976"/>
            <a:ext cx="2846917" cy="6378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48733" y="180976"/>
            <a:ext cx="8339667" cy="6378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817219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8734" y="1371600"/>
            <a:ext cx="5592233" cy="5187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44167" y="1371601"/>
            <a:ext cx="5594351" cy="2517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44167" y="4041776"/>
            <a:ext cx="5594351" cy="2517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542621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20800" y="180976"/>
            <a:ext cx="9550400" cy="771525"/>
          </a:xfrm>
        </p:spPr>
        <p:txBody>
          <a:bodyPr/>
          <a:lstStyle/>
          <a:p>
            <a:r>
              <a:rPr lang="en-US"/>
              <a:t>Click to edit Master title style</a:t>
            </a:r>
          </a:p>
        </p:txBody>
      </p:sp>
      <p:sp>
        <p:nvSpPr>
          <p:cNvPr id="3" name="Table Placeholder 2"/>
          <p:cNvSpPr>
            <a:spLocks noGrp="1"/>
          </p:cNvSpPr>
          <p:nvPr>
            <p:ph type="tbl" idx="1"/>
          </p:nvPr>
        </p:nvSpPr>
        <p:spPr>
          <a:xfrm>
            <a:off x="448733" y="1371600"/>
            <a:ext cx="11389784" cy="5187950"/>
          </a:xfrm>
        </p:spPr>
        <p:txBody>
          <a:bodyPr/>
          <a:lstStyle/>
          <a:p>
            <a:pPr lvl="0"/>
            <a:endParaRPr lang="en-US" noProof="0" dirty="0"/>
          </a:p>
        </p:txBody>
      </p:sp>
    </p:spTree>
    <p:extLst>
      <p:ext uri="{BB962C8B-B14F-4D97-AF65-F5344CB8AC3E}">
        <p14:creationId xmlns:p14="http://schemas.microsoft.com/office/powerpoint/2010/main" val="390843165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20800" y="180976"/>
            <a:ext cx="9550400" cy="771525"/>
          </a:xfrm>
        </p:spPr>
        <p:txBody>
          <a:bodyPr/>
          <a:lstStyle/>
          <a:p>
            <a:r>
              <a:rPr lang="en-US"/>
              <a:t>Click to edit Master title style</a:t>
            </a:r>
          </a:p>
        </p:txBody>
      </p:sp>
      <p:sp>
        <p:nvSpPr>
          <p:cNvPr id="3" name="Content Placeholder 2"/>
          <p:cNvSpPr>
            <a:spLocks noGrp="1"/>
          </p:cNvSpPr>
          <p:nvPr>
            <p:ph sz="half" idx="1"/>
          </p:nvPr>
        </p:nvSpPr>
        <p:spPr>
          <a:xfrm>
            <a:off x="448733" y="1371601"/>
            <a:ext cx="11389784" cy="2517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8733" y="4041776"/>
            <a:ext cx="11389784" cy="2517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355057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0243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400" y="304800"/>
            <a:ext cx="9347200" cy="838200"/>
          </a:xfrm>
          <a:prstGeom prst="rect">
            <a:avLst/>
          </a:prstGeom>
        </p:spPr>
        <p:txBody>
          <a:bodyPr/>
          <a:lstStyle>
            <a:lvl1pPr>
              <a:defRPr sz="32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lvl1pPr marL="360363" indent="-360363" defTabSz="893763">
              <a:lnSpc>
                <a:spcPct val="120000"/>
              </a:lnSpc>
              <a:spcBef>
                <a:spcPts val="600"/>
              </a:spcBef>
              <a:buFont typeface="Arial" pitchFamily="34" charset="0"/>
              <a:buChar char="•"/>
              <a:tabLst>
                <a:tab pos="539750" algn="l"/>
              </a:tabLst>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buFont typeface="Arial" pitchFamily="34" charset="0"/>
              <a:buChar char="•"/>
              <a:defRPr sz="1800" b="1">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CE5FCA-CA98-41FC-9E2A-12D04F92F832}"/>
              </a:ext>
            </a:extLst>
          </p:cNvPr>
          <p:cNvSpPr>
            <a:spLocks noGrp="1"/>
          </p:cNvSpPr>
          <p:nvPr>
            <p:ph type="dt" sz="half" idx="10"/>
          </p:nvPr>
        </p:nvSpPr>
        <p:spPr>
          <a:xfrm>
            <a:off x="609600" y="6356350"/>
            <a:ext cx="2844800" cy="365125"/>
          </a:xfrm>
          <a:prstGeom prst="rect">
            <a:avLst/>
          </a:prstGeom>
        </p:spPr>
        <p:txBody>
          <a:bodyPr/>
          <a:lstStyle>
            <a:lvl1pPr eaLnBrk="1" hangingPunct="1">
              <a:defRPr sz="2000" b="1">
                <a:solidFill>
                  <a:prstClr val="black"/>
                </a:solidFill>
                <a:latin typeface="+mn-lt"/>
              </a:defRPr>
            </a:lvl1pPr>
          </a:lstStyle>
          <a:p>
            <a:pPr>
              <a:defRPr/>
            </a:pPr>
            <a:fld id="{A6562812-6221-4A15-86A1-C65B161E4A90}" type="datetimeFigureOut">
              <a:rPr lang="en-US"/>
              <a:pPr>
                <a:defRPr/>
              </a:pPr>
              <a:t>8/31/2022</a:t>
            </a:fld>
            <a:endParaRPr lang="en-US" dirty="0"/>
          </a:p>
        </p:txBody>
      </p:sp>
      <p:sp>
        <p:nvSpPr>
          <p:cNvPr id="5" name="Footer Placeholder 4">
            <a:extLst>
              <a:ext uri="{FF2B5EF4-FFF2-40B4-BE49-F238E27FC236}">
                <a16:creationId xmlns:a16="http://schemas.microsoft.com/office/drawing/2014/main" id="{DD9CA00A-50F4-4AC9-AD1F-93A4C7E39C44}"/>
              </a:ext>
            </a:extLst>
          </p:cNvPr>
          <p:cNvSpPr>
            <a:spLocks noGrp="1"/>
          </p:cNvSpPr>
          <p:nvPr>
            <p:ph type="ftr" sz="quarter" idx="11"/>
          </p:nvPr>
        </p:nvSpPr>
        <p:spPr>
          <a:xfrm>
            <a:off x="4165600" y="6356350"/>
            <a:ext cx="3860800" cy="365125"/>
          </a:xfrm>
          <a:prstGeom prst="rect">
            <a:avLst/>
          </a:prstGeom>
        </p:spPr>
        <p:txBody>
          <a:bodyPr/>
          <a:lstStyle>
            <a:lvl1pPr eaLnBrk="1" hangingPunct="1">
              <a:defRPr sz="2000" b="1">
                <a:solidFill>
                  <a:prstClr val="black"/>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30BE832B-FB9F-48C2-A5FB-0A498F38BA2E}"/>
              </a:ext>
            </a:extLst>
          </p:cNvPr>
          <p:cNvSpPr>
            <a:spLocks noGrp="1"/>
          </p:cNvSpPr>
          <p:nvPr>
            <p:ph type="sldNum" sz="quarter" idx="12"/>
          </p:nvPr>
        </p:nvSpPr>
        <p:spPr>
          <a:xfrm>
            <a:off x="8737600" y="6356350"/>
            <a:ext cx="2844800" cy="365125"/>
          </a:xfrm>
        </p:spPr>
        <p:txBody>
          <a:bodyPr/>
          <a:lstStyle>
            <a:lvl1pPr fontAlgn="auto">
              <a:spcBef>
                <a:spcPts val="0"/>
              </a:spcBef>
              <a:spcAft>
                <a:spcPts val="0"/>
              </a:spcAft>
              <a:defRPr b="0">
                <a:solidFill>
                  <a:prstClr val="black"/>
                </a:solidFill>
              </a:defRPr>
            </a:lvl1pPr>
          </a:lstStyle>
          <a:p>
            <a:pPr>
              <a:defRPr/>
            </a:pPr>
            <a:fld id="{C9ACBE7F-2628-4D1C-B74C-38FFB3BEB242}" type="slidenum">
              <a:rPr lang="en-US"/>
              <a:pPr>
                <a:defRPr/>
              </a:pPr>
              <a:t>‹#›</a:t>
            </a:fld>
            <a:endParaRPr lang="en-US" dirty="0"/>
          </a:p>
        </p:txBody>
      </p:sp>
    </p:spTree>
    <p:extLst>
      <p:ext uri="{BB962C8B-B14F-4D97-AF65-F5344CB8AC3E}">
        <p14:creationId xmlns:p14="http://schemas.microsoft.com/office/powerpoint/2010/main" val="370666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F8880E-71C5-497A-B8A2-0FC868387AAB}"/>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solidFill>
                  <a:prstClr val="black"/>
                </a:solidFill>
                <a:latin typeface="+mn-lt"/>
                <a:ea typeface="ヒラギノ角ゴ ProN W3"/>
                <a:cs typeface="Arial" pitchFamily="34" charset="0"/>
              </a:defRPr>
            </a:lvl1pPr>
          </a:lstStyle>
          <a:p>
            <a:pPr>
              <a:defRPr/>
            </a:pPr>
            <a:fld id="{A2464B10-F832-4577-905F-AB0F2B4A545B}" type="datetime1">
              <a:rPr lang="en-US"/>
              <a:pPr>
                <a:defRPr/>
              </a:pPr>
              <a:t>8/31/2022</a:t>
            </a:fld>
            <a:endParaRPr lang="en-US" dirty="0"/>
          </a:p>
        </p:txBody>
      </p:sp>
      <p:sp>
        <p:nvSpPr>
          <p:cNvPr id="4" name="Footer Placeholder 4">
            <a:extLst>
              <a:ext uri="{FF2B5EF4-FFF2-40B4-BE49-F238E27FC236}">
                <a16:creationId xmlns:a16="http://schemas.microsoft.com/office/drawing/2014/main" id="{369FAD46-C2A1-470B-9163-C64EE265677E}"/>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sz="2000" b="1">
                <a:solidFill>
                  <a:srgbClr val="000000"/>
                </a:solidFill>
                <a:latin typeface="+mn-lt"/>
                <a:ea typeface="ヒラギノ角ゴ ProN W3"/>
              </a:defRPr>
            </a:lvl1pPr>
          </a:lstStyle>
          <a:p>
            <a:pPr>
              <a:defRPr/>
            </a:pPr>
            <a:endParaRPr lang="en-US" dirty="0"/>
          </a:p>
        </p:txBody>
      </p:sp>
      <p:sp>
        <p:nvSpPr>
          <p:cNvPr id="5" name="Slide Number Placeholder 5">
            <a:extLst>
              <a:ext uri="{FF2B5EF4-FFF2-40B4-BE49-F238E27FC236}">
                <a16:creationId xmlns:a16="http://schemas.microsoft.com/office/drawing/2014/main" id="{D5250DDD-E3A9-4FEF-8616-6C88F175E465}"/>
              </a:ext>
            </a:extLst>
          </p:cNvPr>
          <p:cNvSpPr>
            <a:spLocks noGrp="1"/>
          </p:cNvSpPr>
          <p:nvPr>
            <p:ph type="sldNum" sz="quarter" idx="12"/>
          </p:nvPr>
        </p:nvSpPr>
        <p:spPr/>
        <p:txBody>
          <a:bodyPr/>
          <a:lstStyle>
            <a:lvl1pPr fontAlgn="auto">
              <a:spcBef>
                <a:spcPts val="0"/>
              </a:spcBef>
              <a:spcAft>
                <a:spcPts val="0"/>
              </a:spcAft>
              <a:defRPr b="0">
                <a:ea typeface="ヒラギノ角ゴ ProN W3"/>
              </a:defRPr>
            </a:lvl1pPr>
          </a:lstStyle>
          <a:p>
            <a:pPr>
              <a:defRPr/>
            </a:pPr>
            <a:fld id="{1184ADBD-35EB-4281-89E0-FAEFB337A7A8}" type="slidenum">
              <a:rPr lang="en-US"/>
              <a:pPr>
                <a:defRPr/>
              </a:pPr>
              <a:t>‹#›</a:t>
            </a:fld>
            <a:endParaRPr lang="en-US" dirty="0"/>
          </a:p>
        </p:txBody>
      </p:sp>
    </p:spTree>
    <p:extLst>
      <p:ext uri="{BB962C8B-B14F-4D97-AF65-F5344CB8AC3E}">
        <p14:creationId xmlns:p14="http://schemas.microsoft.com/office/powerpoint/2010/main" val="292154111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Header">
    <p:spTree>
      <p:nvGrpSpPr>
        <p:cNvPr id="1" name=""/>
        <p:cNvGrpSpPr/>
        <p:nvPr/>
      </p:nvGrpSpPr>
      <p:grpSpPr>
        <a:xfrm>
          <a:off x="0" y="0"/>
          <a:ext cx="0" cy="0"/>
          <a:chOff x="0" y="0"/>
          <a:chExt cx="0" cy="0"/>
        </a:xfrm>
      </p:grpSpPr>
      <p:grpSp>
        <p:nvGrpSpPr>
          <p:cNvPr id="3" name="Group 10">
            <a:extLst>
              <a:ext uri="{FF2B5EF4-FFF2-40B4-BE49-F238E27FC236}">
                <a16:creationId xmlns:a16="http://schemas.microsoft.com/office/drawing/2014/main" id="{F75B9857-233B-4219-B091-49273DDFABE1}"/>
              </a:ext>
            </a:extLst>
          </p:cNvPr>
          <p:cNvGrpSpPr>
            <a:grpSpLocks/>
          </p:cNvGrpSpPr>
          <p:nvPr userDrawn="1"/>
        </p:nvGrpSpPr>
        <p:grpSpPr bwMode="auto">
          <a:xfrm>
            <a:off x="0" y="71438"/>
            <a:ext cx="12192000" cy="1054100"/>
            <a:chOff x="0" y="70913"/>
            <a:chExt cx="9144000" cy="1053831"/>
          </a:xfrm>
        </p:grpSpPr>
        <p:pic>
          <p:nvPicPr>
            <p:cNvPr id="4" name="Picture 10" descr="AFRL Shield.png">
              <a:extLst>
                <a:ext uri="{FF2B5EF4-FFF2-40B4-BE49-F238E27FC236}">
                  <a16:creationId xmlns:a16="http://schemas.microsoft.com/office/drawing/2014/main" id="{CA6FDA5C-1B02-4983-A086-306546DE61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7178" y="97740"/>
              <a:ext cx="936386" cy="93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blue_std">
              <a:extLst>
                <a:ext uri="{FF2B5EF4-FFF2-40B4-BE49-F238E27FC236}">
                  <a16:creationId xmlns:a16="http://schemas.microsoft.com/office/drawing/2014/main" id="{9921FE9F-C012-4D88-AA26-345F760111F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14285" r="14285" b="19647"/>
            <a:stretch>
              <a:fillRect/>
            </a:stretch>
          </p:blipFill>
          <p:spPr bwMode="auto">
            <a:xfrm>
              <a:off x="111186" y="70913"/>
              <a:ext cx="1108013" cy="981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3">
              <a:extLst>
                <a:ext uri="{FF2B5EF4-FFF2-40B4-BE49-F238E27FC236}">
                  <a16:creationId xmlns:a16="http://schemas.microsoft.com/office/drawing/2014/main" id="{E3A404FC-4A48-4D9F-866C-25E9B793D650}"/>
                </a:ext>
              </a:extLst>
            </p:cNvPr>
            <p:cNvSpPr>
              <a:spLocks noChangeArrowheads="1"/>
            </p:cNvSpPr>
            <p:nvPr userDrawn="1"/>
          </p:nvSpPr>
          <p:spPr bwMode="auto">
            <a:xfrm>
              <a:off x="0" y="1078718"/>
              <a:ext cx="9144000" cy="46026"/>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en-US" altLang="en-US" dirty="0">
                <a:solidFill>
                  <a:srgbClr val="000000"/>
                </a:solidFill>
                <a:latin typeface="Arial" panose="020B0604020202020204" pitchFamily="34" charset="0"/>
              </a:endParaRPr>
            </a:p>
          </p:txBody>
        </p:sp>
      </p:grpSp>
      <p:sp>
        <p:nvSpPr>
          <p:cNvPr id="6" name="Title 1"/>
          <p:cNvSpPr>
            <a:spLocks noGrp="1"/>
          </p:cNvSpPr>
          <p:nvPr>
            <p:ph type="title"/>
          </p:nvPr>
        </p:nvSpPr>
        <p:spPr>
          <a:xfrm>
            <a:off x="609599" y="-1"/>
            <a:ext cx="10996084" cy="1143001"/>
          </a:xfrm>
          <a:prstGeom prst="rect">
            <a:avLst/>
          </a:prstGeom>
        </p:spPr>
        <p:txBody>
          <a:bodyPr/>
          <a:lstStyle>
            <a:lvl1pPr>
              <a:defRPr sz="3200" b="1">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820871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0381-7293-4AF3-9BC3-C4B97C7D9D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1B9330-84BC-423B-BB6C-07AC92ADC3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3A7FD8-59CF-45B8-AC05-212119BCEDEE}"/>
              </a:ext>
            </a:extLst>
          </p:cNvPr>
          <p:cNvSpPr>
            <a:spLocks noGrp="1"/>
          </p:cNvSpPr>
          <p:nvPr>
            <p:ph type="dt" sz="half" idx="10"/>
          </p:nvPr>
        </p:nvSpPr>
        <p:spPr/>
        <p:txBody>
          <a:bodyPr/>
          <a:lstStyle/>
          <a:p>
            <a:fld id="{9D7FE45A-BBA6-4CBE-A310-6FC96830BE6C}" type="datetime1">
              <a:rPr lang="en-US" smtClean="0"/>
              <a:t>8/31/2022</a:t>
            </a:fld>
            <a:endParaRPr lang="en-US" dirty="0"/>
          </a:p>
        </p:txBody>
      </p:sp>
      <p:sp>
        <p:nvSpPr>
          <p:cNvPr id="5" name="Footer Placeholder 4">
            <a:extLst>
              <a:ext uri="{FF2B5EF4-FFF2-40B4-BE49-F238E27FC236}">
                <a16:creationId xmlns:a16="http://schemas.microsoft.com/office/drawing/2014/main" id="{34C319A5-661D-48C5-9B22-5ECA1176C0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91A6CC-6CD5-47E9-91D9-B318C008DC36}"/>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196442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2DFBD9-0993-4EB1-AF62-FEF8296D1FA3}"/>
              </a:ext>
            </a:extLst>
          </p:cNvPr>
          <p:cNvSpPr txBox="1">
            <a:spLocks noChangeArrowheads="1"/>
          </p:cNvSpPr>
          <p:nvPr userDrawn="1"/>
        </p:nvSpPr>
        <p:spPr bwMode="auto">
          <a:xfrm>
            <a:off x="11106150" y="47625"/>
            <a:ext cx="971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b="1" dirty="0">
                <a:solidFill>
                  <a:srgbClr val="000000"/>
                </a:solidFill>
                <a:latin typeface="Arial" panose="020B0604020202020204" pitchFamily="34" charset="0"/>
              </a:rPr>
              <a:t>NC Post 543</a:t>
            </a:r>
            <a:endParaRPr lang="en-US" altLang="en-US" dirty="0">
              <a:latin typeface="Arial" panose="020B0604020202020204" pitchFamily="34" charset="0"/>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p:txBody>
          <a:bodyPr/>
          <a:lstStyle/>
          <a:p>
            <a:r>
              <a:rPr lang="en-US"/>
              <a:t>Click to edit Master title style</a:t>
            </a:r>
          </a:p>
        </p:txBody>
      </p:sp>
      <p:sp>
        <p:nvSpPr>
          <p:cNvPr id="6" name="Slide Number Placeholder 3">
            <a:extLst>
              <a:ext uri="{FF2B5EF4-FFF2-40B4-BE49-F238E27FC236}">
                <a16:creationId xmlns:a16="http://schemas.microsoft.com/office/drawing/2014/main" id="{B82323C1-44B8-441F-A900-AB0BA638194F}"/>
              </a:ext>
            </a:extLst>
          </p:cNvPr>
          <p:cNvSpPr>
            <a:spLocks noGrp="1"/>
          </p:cNvSpPr>
          <p:nvPr>
            <p:ph type="sldNum" sz="quarter" idx="10"/>
          </p:nvPr>
        </p:nvSpPr>
        <p:spPr/>
        <p:txBody>
          <a:bodyPr/>
          <a:lstStyle>
            <a:lvl1pPr fontAlgn="auto">
              <a:spcBef>
                <a:spcPts val="0"/>
              </a:spcBef>
              <a:spcAft>
                <a:spcPts val="0"/>
              </a:spcAft>
              <a:defRPr b="0"/>
            </a:lvl1pPr>
          </a:lstStyle>
          <a:p>
            <a:pPr>
              <a:defRPr/>
            </a:pPr>
            <a:fld id="{9A1E20BD-188F-4E57-9CC9-4F4C5A4DE483}" type="slidenum">
              <a:rPr lang="en-US"/>
              <a:pPr>
                <a:defRPr/>
              </a:pPr>
              <a:t>‹#›</a:t>
            </a:fld>
            <a:endParaRPr lang="en-US" dirty="0"/>
          </a:p>
        </p:txBody>
      </p:sp>
    </p:spTree>
    <p:extLst>
      <p:ext uri="{BB962C8B-B14F-4D97-AF65-F5344CB8AC3E}">
        <p14:creationId xmlns:p14="http://schemas.microsoft.com/office/powerpoint/2010/main" val="20478834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672F-101D-44BB-9C0F-C052778B3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57FF4-33A4-4986-B86C-B30C415C91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4851B-A9B8-4354-B09A-F0A8C93D5949}"/>
              </a:ext>
            </a:extLst>
          </p:cNvPr>
          <p:cNvSpPr>
            <a:spLocks noGrp="1"/>
          </p:cNvSpPr>
          <p:nvPr>
            <p:ph type="dt" sz="half" idx="10"/>
          </p:nvPr>
        </p:nvSpPr>
        <p:spPr/>
        <p:txBody>
          <a:bodyPr/>
          <a:lstStyle/>
          <a:p>
            <a:fld id="{BE9823A6-C658-46A6-878E-30A3EF032A60}" type="datetime1">
              <a:rPr lang="en-US" smtClean="0"/>
              <a:t>8/31/2022</a:t>
            </a:fld>
            <a:endParaRPr lang="en-US" dirty="0"/>
          </a:p>
        </p:txBody>
      </p:sp>
      <p:sp>
        <p:nvSpPr>
          <p:cNvPr id="5" name="Footer Placeholder 4">
            <a:extLst>
              <a:ext uri="{FF2B5EF4-FFF2-40B4-BE49-F238E27FC236}">
                <a16:creationId xmlns:a16="http://schemas.microsoft.com/office/drawing/2014/main" id="{71102884-293C-4057-951B-31EC2DA935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B8A232-8C3A-4B4C-AB6D-3770B94CDB53}"/>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2593119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EDF-00E9-42C2-9AC4-6892FC7A03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487190-B801-4DC3-B65F-0341C4439B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D5FFB2-5C71-4C6A-A3F4-B1C9A3463B6B}"/>
              </a:ext>
            </a:extLst>
          </p:cNvPr>
          <p:cNvSpPr>
            <a:spLocks noGrp="1"/>
          </p:cNvSpPr>
          <p:nvPr>
            <p:ph type="dt" sz="half" idx="10"/>
          </p:nvPr>
        </p:nvSpPr>
        <p:spPr/>
        <p:txBody>
          <a:bodyPr/>
          <a:lstStyle/>
          <a:p>
            <a:fld id="{108A0B2D-A578-4E15-8FD4-47FD370B8F24}" type="datetime1">
              <a:rPr lang="en-US" smtClean="0"/>
              <a:t>8/31/2022</a:t>
            </a:fld>
            <a:endParaRPr lang="en-US" dirty="0"/>
          </a:p>
        </p:txBody>
      </p:sp>
      <p:sp>
        <p:nvSpPr>
          <p:cNvPr id="5" name="Footer Placeholder 4">
            <a:extLst>
              <a:ext uri="{FF2B5EF4-FFF2-40B4-BE49-F238E27FC236}">
                <a16:creationId xmlns:a16="http://schemas.microsoft.com/office/drawing/2014/main" id="{0827BD5C-0E64-4B0B-8BCE-6E0FE0521E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B6F5BA-B249-4AFE-9CE6-24AB0E7A9308}"/>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3454848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7E2D6-D6AA-4FF1-AAB5-54191B785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606272-952F-4684-81C6-BECC54B2ED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4F5C7-2373-4D67-A840-AF5A854E41C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5EB068-CFFC-4A3A-AD29-152250E86D1B}"/>
              </a:ext>
            </a:extLst>
          </p:cNvPr>
          <p:cNvSpPr>
            <a:spLocks noGrp="1"/>
          </p:cNvSpPr>
          <p:nvPr>
            <p:ph type="dt" sz="half" idx="10"/>
          </p:nvPr>
        </p:nvSpPr>
        <p:spPr/>
        <p:txBody>
          <a:bodyPr/>
          <a:lstStyle/>
          <a:p>
            <a:fld id="{5C475253-0875-4EC8-9961-E1518E570261}" type="datetime1">
              <a:rPr lang="en-US" smtClean="0"/>
              <a:t>8/31/2022</a:t>
            </a:fld>
            <a:endParaRPr lang="en-US" dirty="0"/>
          </a:p>
        </p:txBody>
      </p:sp>
      <p:sp>
        <p:nvSpPr>
          <p:cNvPr id="6" name="Footer Placeholder 5">
            <a:extLst>
              <a:ext uri="{FF2B5EF4-FFF2-40B4-BE49-F238E27FC236}">
                <a16:creationId xmlns:a16="http://schemas.microsoft.com/office/drawing/2014/main" id="{28B689B0-1FB9-4C9A-96E3-D01D75EAAF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CD03B8-0B0A-4FFE-A2E7-97AD237FD95E}"/>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2124261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34DD-CF69-41E3-A5B1-C9B2CC1F9A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8691E2-BBA6-4576-BFBB-117B2EDE68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FD63FB-F879-407B-B89A-7762ED7A16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88F2B9-254B-4751-A63F-3869E6ACBF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E625D4-BAA0-464D-8EFE-5496616558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4EBC8C-DC99-4E9A-8A13-D44F31EE15CD}"/>
              </a:ext>
            </a:extLst>
          </p:cNvPr>
          <p:cNvSpPr>
            <a:spLocks noGrp="1"/>
          </p:cNvSpPr>
          <p:nvPr>
            <p:ph type="dt" sz="half" idx="10"/>
          </p:nvPr>
        </p:nvSpPr>
        <p:spPr/>
        <p:txBody>
          <a:bodyPr/>
          <a:lstStyle/>
          <a:p>
            <a:fld id="{B5E2E7AA-EA3A-4766-B1D5-C354803D91D4}" type="datetime1">
              <a:rPr lang="en-US" smtClean="0"/>
              <a:t>8/31/2022</a:t>
            </a:fld>
            <a:endParaRPr lang="en-US" dirty="0"/>
          </a:p>
        </p:txBody>
      </p:sp>
      <p:sp>
        <p:nvSpPr>
          <p:cNvPr id="8" name="Footer Placeholder 7">
            <a:extLst>
              <a:ext uri="{FF2B5EF4-FFF2-40B4-BE49-F238E27FC236}">
                <a16:creationId xmlns:a16="http://schemas.microsoft.com/office/drawing/2014/main" id="{9F424A2F-75BF-45E4-9207-F0C0E8FFF6A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365B0C-CA46-4E67-A0FB-94405F109A4D}"/>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4164071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99EC-010A-4F53-8F14-5A8886ADD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84661A-760A-4DDE-9FB5-4CAA288D031A}"/>
              </a:ext>
            </a:extLst>
          </p:cNvPr>
          <p:cNvSpPr>
            <a:spLocks noGrp="1"/>
          </p:cNvSpPr>
          <p:nvPr>
            <p:ph type="dt" sz="half" idx="10"/>
          </p:nvPr>
        </p:nvSpPr>
        <p:spPr/>
        <p:txBody>
          <a:bodyPr/>
          <a:lstStyle/>
          <a:p>
            <a:fld id="{77D8C045-D966-4D83-95E0-64118CADB53D}" type="datetime1">
              <a:rPr lang="en-US" smtClean="0"/>
              <a:t>8/31/2022</a:t>
            </a:fld>
            <a:endParaRPr lang="en-US" dirty="0"/>
          </a:p>
        </p:txBody>
      </p:sp>
      <p:sp>
        <p:nvSpPr>
          <p:cNvPr id="4" name="Footer Placeholder 3">
            <a:extLst>
              <a:ext uri="{FF2B5EF4-FFF2-40B4-BE49-F238E27FC236}">
                <a16:creationId xmlns:a16="http://schemas.microsoft.com/office/drawing/2014/main" id="{F3C8EF3E-FBED-4FCF-B7FB-DEE450A6243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0E48637-8BB6-411B-88B8-E468BC17B190}"/>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38507704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6CB72-6172-4DE6-AFCE-2099410DE682}"/>
              </a:ext>
            </a:extLst>
          </p:cNvPr>
          <p:cNvSpPr>
            <a:spLocks noGrp="1"/>
          </p:cNvSpPr>
          <p:nvPr>
            <p:ph type="dt" sz="half" idx="10"/>
          </p:nvPr>
        </p:nvSpPr>
        <p:spPr/>
        <p:txBody>
          <a:bodyPr/>
          <a:lstStyle/>
          <a:p>
            <a:fld id="{06227245-77F3-49B4-ADF5-0ED5C9EDD483}" type="datetime1">
              <a:rPr lang="en-US" smtClean="0"/>
              <a:t>8/31/2022</a:t>
            </a:fld>
            <a:endParaRPr lang="en-US" dirty="0"/>
          </a:p>
        </p:txBody>
      </p:sp>
      <p:sp>
        <p:nvSpPr>
          <p:cNvPr id="3" name="Footer Placeholder 2">
            <a:extLst>
              <a:ext uri="{FF2B5EF4-FFF2-40B4-BE49-F238E27FC236}">
                <a16:creationId xmlns:a16="http://schemas.microsoft.com/office/drawing/2014/main" id="{D4293B52-3C0F-4D80-B4DB-7F501C8F55A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E34EB76-009A-4035-82E3-0AB0443E1806}"/>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29780117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B09B-ED25-4D64-8D0D-797CD7F335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789619-FD34-4F08-83C5-0B232E8696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D79ADE-DDFF-4D12-A9FE-252C7BC63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64FC05-0492-449D-803B-6C13BA3EB8F6}"/>
              </a:ext>
            </a:extLst>
          </p:cNvPr>
          <p:cNvSpPr>
            <a:spLocks noGrp="1"/>
          </p:cNvSpPr>
          <p:nvPr>
            <p:ph type="dt" sz="half" idx="10"/>
          </p:nvPr>
        </p:nvSpPr>
        <p:spPr/>
        <p:txBody>
          <a:bodyPr/>
          <a:lstStyle/>
          <a:p>
            <a:fld id="{0B93B562-9180-4A44-B484-E9BB6D67BD4F}" type="datetime1">
              <a:rPr lang="en-US" smtClean="0"/>
              <a:t>8/31/2022</a:t>
            </a:fld>
            <a:endParaRPr lang="en-US" dirty="0"/>
          </a:p>
        </p:txBody>
      </p:sp>
      <p:sp>
        <p:nvSpPr>
          <p:cNvPr id="6" name="Footer Placeholder 5">
            <a:extLst>
              <a:ext uri="{FF2B5EF4-FFF2-40B4-BE49-F238E27FC236}">
                <a16:creationId xmlns:a16="http://schemas.microsoft.com/office/drawing/2014/main" id="{137FEE69-222D-464B-A2DF-78AFB35795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A9DB28-38A8-4D8C-9276-6E167D47A496}"/>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33624821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B835E-984C-4256-B465-CB241DC1D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C8D83B-0474-4F64-8888-8C10E4E7E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DB203A-F180-418E-917D-6461D1147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A95490-B064-4107-8D9D-390F4364A766}"/>
              </a:ext>
            </a:extLst>
          </p:cNvPr>
          <p:cNvSpPr>
            <a:spLocks noGrp="1"/>
          </p:cNvSpPr>
          <p:nvPr>
            <p:ph type="dt" sz="half" idx="10"/>
          </p:nvPr>
        </p:nvSpPr>
        <p:spPr/>
        <p:txBody>
          <a:bodyPr/>
          <a:lstStyle/>
          <a:p>
            <a:fld id="{10B979E0-1F4D-4FFA-AE10-E23CEADA79A2}" type="datetime1">
              <a:rPr lang="en-US" smtClean="0"/>
              <a:t>8/31/2022</a:t>
            </a:fld>
            <a:endParaRPr lang="en-US" dirty="0"/>
          </a:p>
        </p:txBody>
      </p:sp>
      <p:sp>
        <p:nvSpPr>
          <p:cNvPr id="6" name="Footer Placeholder 5">
            <a:extLst>
              <a:ext uri="{FF2B5EF4-FFF2-40B4-BE49-F238E27FC236}">
                <a16:creationId xmlns:a16="http://schemas.microsoft.com/office/drawing/2014/main" id="{8B4A0D97-66D1-4125-B706-3FA506FDBC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8EF4B-369A-419E-81A9-790882A5E78C}"/>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4189507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A7AD-FECB-4FBC-A76F-ED974AFC0E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943573-F9EB-454A-8A4A-761202262C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9F55D-058F-4676-A7ED-54EEC5B6861B}"/>
              </a:ext>
            </a:extLst>
          </p:cNvPr>
          <p:cNvSpPr>
            <a:spLocks noGrp="1"/>
          </p:cNvSpPr>
          <p:nvPr>
            <p:ph type="dt" sz="half" idx="10"/>
          </p:nvPr>
        </p:nvSpPr>
        <p:spPr/>
        <p:txBody>
          <a:bodyPr/>
          <a:lstStyle/>
          <a:p>
            <a:fld id="{EAC6B36D-6EDD-4083-8D79-9C7BF3E05139}" type="datetime1">
              <a:rPr lang="en-US" smtClean="0"/>
              <a:t>8/31/2022</a:t>
            </a:fld>
            <a:endParaRPr lang="en-US" dirty="0"/>
          </a:p>
        </p:txBody>
      </p:sp>
      <p:sp>
        <p:nvSpPr>
          <p:cNvPr id="5" name="Footer Placeholder 4">
            <a:extLst>
              <a:ext uri="{FF2B5EF4-FFF2-40B4-BE49-F238E27FC236}">
                <a16:creationId xmlns:a16="http://schemas.microsoft.com/office/drawing/2014/main" id="{C0512591-E044-4FFC-A29B-27D8E46A4A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BBDD77-2376-4884-8A5D-7C753340CAD9}"/>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30585540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31BAAB-BA83-4631-878D-6D9CF6ABD8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8DE9A2-AB9C-4141-A69A-78C3DAA555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820BE-BCB3-4310-9093-FC3DD73F285D}"/>
              </a:ext>
            </a:extLst>
          </p:cNvPr>
          <p:cNvSpPr>
            <a:spLocks noGrp="1"/>
          </p:cNvSpPr>
          <p:nvPr>
            <p:ph type="dt" sz="half" idx="10"/>
          </p:nvPr>
        </p:nvSpPr>
        <p:spPr/>
        <p:txBody>
          <a:bodyPr/>
          <a:lstStyle/>
          <a:p>
            <a:fld id="{89DFFD29-679E-426F-8407-B14203766DDE}" type="datetime1">
              <a:rPr lang="en-US" smtClean="0"/>
              <a:t>8/31/2022</a:t>
            </a:fld>
            <a:endParaRPr lang="en-US" dirty="0"/>
          </a:p>
        </p:txBody>
      </p:sp>
      <p:sp>
        <p:nvSpPr>
          <p:cNvPr id="5" name="Footer Placeholder 4">
            <a:extLst>
              <a:ext uri="{FF2B5EF4-FFF2-40B4-BE49-F238E27FC236}">
                <a16:creationId xmlns:a16="http://schemas.microsoft.com/office/drawing/2014/main" id="{7A800A64-A963-4C90-86D8-D7B992B864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D6449D-B814-4294-BA37-3AFB9CBA3A51}"/>
              </a:ext>
            </a:extLst>
          </p:cNvPr>
          <p:cNvSpPr>
            <a:spLocks noGrp="1"/>
          </p:cNvSpPr>
          <p:nvPr>
            <p:ph type="sldNum" sz="quarter" idx="12"/>
          </p:nvPr>
        </p:nvSpPr>
        <p:spPr/>
        <p:txBody>
          <a:bodyPr/>
          <a:lstStyle/>
          <a:p>
            <a:fld id="{BE1CF4B5-BE8B-4101-A278-BC8BF3D49FFA}" type="slidenum">
              <a:rPr lang="en-US" smtClean="0"/>
              <a:t>‹#›</a:t>
            </a:fld>
            <a:endParaRPr lang="en-US" dirty="0"/>
          </a:p>
        </p:txBody>
      </p:sp>
    </p:spTree>
    <p:extLst>
      <p:ext uri="{BB962C8B-B14F-4D97-AF65-F5344CB8AC3E}">
        <p14:creationId xmlns:p14="http://schemas.microsoft.com/office/powerpoint/2010/main" val="411386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53122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48734" y="1371600"/>
            <a:ext cx="5592233" cy="5187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4167" y="1371600"/>
            <a:ext cx="5594351" cy="5187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74520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80804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6471747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9388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397869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11487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BB62D00C-638A-4109-8881-C1B9E19A2EB8}"/>
              </a:ext>
            </a:extLst>
          </p:cNvPr>
          <p:cNvSpPr>
            <a:spLocks noGrp="1" noChangeArrowheads="1"/>
          </p:cNvSpPr>
          <p:nvPr>
            <p:ph type="title"/>
          </p:nvPr>
        </p:nvSpPr>
        <p:spPr bwMode="auto">
          <a:xfrm>
            <a:off x="1320800" y="180975"/>
            <a:ext cx="9550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7625" rIns="91440" bIns="47625" numCol="1" anchor="ctr" anchorCtr="0" compatLnSpc="1">
            <a:prstTxWarp prst="textNoShape">
              <a:avLst/>
            </a:prstTxWarp>
          </a:bodyPr>
          <a:lstStyle/>
          <a:p>
            <a:pPr lvl="0"/>
            <a:r>
              <a:rPr lang="en-US" altLang="en-US"/>
              <a:t>Title</a:t>
            </a:r>
          </a:p>
        </p:txBody>
      </p:sp>
      <p:sp>
        <p:nvSpPr>
          <p:cNvPr id="2051" name="Rectangle 66">
            <a:extLst>
              <a:ext uri="{FF2B5EF4-FFF2-40B4-BE49-F238E27FC236}">
                <a16:creationId xmlns:a16="http://schemas.microsoft.com/office/drawing/2014/main" id="{5DF25B15-8D11-4225-8711-53FA94BFFB69}"/>
              </a:ext>
            </a:extLst>
          </p:cNvPr>
          <p:cNvSpPr>
            <a:spLocks noChangeArrowheads="1"/>
          </p:cNvSpPr>
          <p:nvPr/>
        </p:nvSpPr>
        <p:spPr bwMode="auto">
          <a:xfrm>
            <a:off x="1219200" y="1133475"/>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defRPr/>
            </a:pPr>
            <a:endParaRPr lang="en-US" altLang="en-US" sz="2000" b="1" dirty="0">
              <a:solidFill>
                <a:srgbClr val="000000"/>
              </a:solidFill>
              <a:latin typeface="Arial" panose="020B0604020202020204" pitchFamily="34" charset="0"/>
            </a:endParaRPr>
          </a:p>
        </p:txBody>
      </p:sp>
      <p:sp>
        <p:nvSpPr>
          <p:cNvPr id="2052" name="Rectangle 67">
            <a:extLst>
              <a:ext uri="{FF2B5EF4-FFF2-40B4-BE49-F238E27FC236}">
                <a16:creationId xmlns:a16="http://schemas.microsoft.com/office/drawing/2014/main" id="{859CA56B-7D69-4F63-99F3-ABF54033333E}"/>
              </a:ext>
            </a:extLst>
          </p:cNvPr>
          <p:cNvSpPr>
            <a:spLocks noChangeArrowheads="1"/>
          </p:cNvSpPr>
          <p:nvPr/>
        </p:nvSpPr>
        <p:spPr bwMode="auto">
          <a:xfrm>
            <a:off x="1016000" y="1133475"/>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defRPr/>
            </a:pPr>
            <a:endParaRPr lang="en-US" altLang="en-US" sz="2000" b="1" dirty="0">
              <a:solidFill>
                <a:srgbClr val="000000"/>
              </a:solidFill>
              <a:latin typeface="Arial" panose="020B0604020202020204" pitchFamily="34" charset="0"/>
            </a:endParaRPr>
          </a:p>
        </p:txBody>
      </p:sp>
      <p:sp>
        <p:nvSpPr>
          <p:cNvPr id="2053" name="Rectangle 73">
            <a:extLst>
              <a:ext uri="{FF2B5EF4-FFF2-40B4-BE49-F238E27FC236}">
                <a16:creationId xmlns:a16="http://schemas.microsoft.com/office/drawing/2014/main" id="{7EB027E1-C37D-4671-8AA6-C1B2628B98F3}"/>
              </a:ext>
            </a:extLst>
          </p:cNvPr>
          <p:cNvSpPr>
            <a:spLocks noChangeArrowheads="1"/>
          </p:cNvSpPr>
          <p:nvPr/>
        </p:nvSpPr>
        <p:spPr bwMode="auto">
          <a:xfrm>
            <a:off x="0" y="952500"/>
            <a:ext cx="12192000" cy="92075"/>
          </a:xfrm>
          <a:prstGeom prst="rect">
            <a:avLst/>
          </a:prstGeom>
          <a:gradFill rotWithShape="0">
            <a:gsLst>
              <a:gs pos="0">
                <a:srgbClr val="FED910"/>
              </a:gs>
              <a:gs pos="100000">
                <a:srgbClr val="0D2B88"/>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20000"/>
              </a:spcBef>
              <a:defRPr/>
            </a:pPr>
            <a:endParaRPr lang="en-US" altLang="en-US" sz="2000" b="1" dirty="0">
              <a:solidFill>
                <a:srgbClr val="000000"/>
              </a:solidFill>
              <a:latin typeface="Arial" panose="020B0604020202020204" pitchFamily="34" charset="0"/>
            </a:endParaRPr>
          </a:p>
        </p:txBody>
      </p:sp>
      <p:sp>
        <p:nvSpPr>
          <p:cNvPr id="2054" name="Rectangle 75">
            <a:extLst>
              <a:ext uri="{FF2B5EF4-FFF2-40B4-BE49-F238E27FC236}">
                <a16:creationId xmlns:a16="http://schemas.microsoft.com/office/drawing/2014/main" id="{A7D61336-C110-4B4B-A68C-33F3BDBEBBF4}"/>
              </a:ext>
            </a:extLst>
          </p:cNvPr>
          <p:cNvSpPr>
            <a:spLocks noGrp="1" noChangeArrowheads="1"/>
          </p:cNvSpPr>
          <p:nvPr>
            <p:ph type="body" idx="1"/>
          </p:nvPr>
        </p:nvSpPr>
        <p:spPr bwMode="auto">
          <a:xfrm>
            <a:off x="449263" y="1371600"/>
            <a:ext cx="11388725" cy="518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38" tIns="47625" rIns="96838" bIns="47625"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a:extLst>
              <a:ext uri="{FF2B5EF4-FFF2-40B4-BE49-F238E27FC236}">
                <a16:creationId xmlns:a16="http://schemas.microsoft.com/office/drawing/2014/main" id="{892DD9B9-1881-4C03-83AE-CE85F09BC907}"/>
              </a:ext>
            </a:extLst>
          </p:cNvPr>
          <p:cNvSpPr>
            <a:spLocks noGrp="1"/>
          </p:cNvSpPr>
          <p:nvPr>
            <p:ph type="sldNum" sz="quarter" idx="4"/>
          </p:nvPr>
        </p:nvSpPr>
        <p:spPr>
          <a:xfrm>
            <a:off x="9232900" y="6619875"/>
            <a:ext cx="2844800" cy="238125"/>
          </a:xfrm>
          <a:prstGeom prst="rect">
            <a:avLst/>
          </a:prstGeom>
        </p:spPr>
        <p:txBody>
          <a:bodyPr vert="horz" lIns="91440" tIns="45720" rIns="91440" bIns="45720" rtlCol="0" anchor="ctr"/>
          <a:lstStyle>
            <a:lvl1pPr algn="r" eaLnBrk="1" hangingPunct="1">
              <a:defRPr sz="1200" b="1">
                <a:solidFill>
                  <a:srgbClr val="000000">
                    <a:tint val="75000"/>
                  </a:srgbClr>
                </a:solidFill>
                <a:latin typeface="+mn-lt"/>
              </a:defRPr>
            </a:lvl1pPr>
          </a:lstStyle>
          <a:p>
            <a:pPr>
              <a:defRPr/>
            </a:pPr>
            <a:fld id="{0E04CBEF-D267-4BDD-A93F-E115654CD56B}" type="slidenum">
              <a:rPr lang="en-US"/>
              <a:pPr>
                <a:defRPr/>
              </a:pPr>
              <a:t>‹#›</a:t>
            </a:fld>
            <a:endParaRPr lang="en-US" dirty="0"/>
          </a:p>
        </p:txBody>
      </p:sp>
      <p:pic>
        <p:nvPicPr>
          <p:cNvPr id="2056" name="Picture 2" descr="American Legion Post 8 Pinal County Casa Grande AZ Post 8">
            <a:extLst>
              <a:ext uri="{FF2B5EF4-FFF2-40B4-BE49-F238E27FC236}">
                <a16:creationId xmlns:a16="http://schemas.microsoft.com/office/drawing/2014/main" id="{328C4EFA-94C2-4B96-811D-12155E509E2C}"/>
              </a:ext>
            </a:extLst>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209550" y="19050"/>
            <a:ext cx="8985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7565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ransition/>
  <p:hf hdr="0" ftr="0" dt="0"/>
  <p:txStyles>
    <p:titleStyle>
      <a:lvl1pPr algn="ctr" defTabSz="960438" rtl="0" eaLnBrk="0" fontAlgn="base" hangingPunct="0">
        <a:lnSpc>
          <a:spcPct val="80000"/>
        </a:lnSpc>
        <a:spcBef>
          <a:spcPct val="0"/>
        </a:spcBef>
        <a:spcAft>
          <a:spcPct val="0"/>
        </a:spcAft>
        <a:defRPr sz="3200" b="1">
          <a:solidFill>
            <a:srgbClr val="0D2B88"/>
          </a:solidFill>
          <a:latin typeface="+mj-lt"/>
          <a:ea typeface="+mj-ea"/>
          <a:cs typeface="+mj-cs"/>
        </a:defRPr>
      </a:lvl1pPr>
      <a:lvl2pPr algn="ctr" defTabSz="960438" rtl="0" eaLnBrk="0" fontAlgn="base" hangingPunct="0">
        <a:lnSpc>
          <a:spcPct val="80000"/>
        </a:lnSpc>
        <a:spcBef>
          <a:spcPct val="0"/>
        </a:spcBef>
        <a:spcAft>
          <a:spcPct val="0"/>
        </a:spcAft>
        <a:defRPr sz="3200" b="1">
          <a:solidFill>
            <a:srgbClr val="0D2B88"/>
          </a:solidFill>
          <a:latin typeface="Arial" charset="0"/>
        </a:defRPr>
      </a:lvl2pPr>
      <a:lvl3pPr algn="ctr" defTabSz="960438" rtl="0" eaLnBrk="0" fontAlgn="base" hangingPunct="0">
        <a:lnSpc>
          <a:spcPct val="80000"/>
        </a:lnSpc>
        <a:spcBef>
          <a:spcPct val="0"/>
        </a:spcBef>
        <a:spcAft>
          <a:spcPct val="0"/>
        </a:spcAft>
        <a:defRPr sz="3200" b="1">
          <a:solidFill>
            <a:srgbClr val="0D2B88"/>
          </a:solidFill>
          <a:latin typeface="Arial" charset="0"/>
        </a:defRPr>
      </a:lvl3pPr>
      <a:lvl4pPr algn="ctr" defTabSz="960438" rtl="0" eaLnBrk="0" fontAlgn="base" hangingPunct="0">
        <a:lnSpc>
          <a:spcPct val="80000"/>
        </a:lnSpc>
        <a:spcBef>
          <a:spcPct val="0"/>
        </a:spcBef>
        <a:spcAft>
          <a:spcPct val="0"/>
        </a:spcAft>
        <a:defRPr sz="3200" b="1">
          <a:solidFill>
            <a:srgbClr val="0D2B88"/>
          </a:solidFill>
          <a:latin typeface="Arial" charset="0"/>
        </a:defRPr>
      </a:lvl4pPr>
      <a:lvl5pPr algn="ctr" defTabSz="960438" rtl="0" eaLnBrk="0" fontAlgn="base" hangingPunct="0">
        <a:lnSpc>
          <a:spcPct val="80000"/>
        </a:lnSpc>
        <a:spcBef>
          <a:spcPct val="0"/>
        </a:spcBef>
        <a:spcAft>
          <a:spcPct val="0"/>
        </a:spcAft>
        <a:defRPr sz="3200" b="1">
          <a:solidFill>
            <a:srgbClr val="0D2B88"/>
          </a:solidFill>
          <a:latin typeface="Arial" charset="0"/>
        </a:defRPr>
      </a:lvl5pPr>
      <a:lvl6pPr marL="457200" algn="ctr" defTabSz="960438" rtl="0" fontAlgn="base">
        <a:lnSpc>
          <a:spcPct val="80000"/>
        </a:lnSpc>
        <a:spcBef>
          <a:spcPct val="0"/>
        </a:spcBef>
        <a:spcAft>
          <a:spcPct val="0"/>
        </a:spcAft>
        <a:defRPr sz="3200" b="1">
          <a:solidFill>
            <a:srgbClr val="0D2B88"/>
          </a:solidFill>
          <a:latin typeface="Arial" charset="0"/>
        </a:defRPr>
      </a:lvl6pPr>
      <a:lvl7pPr marL="914400" algn="ctr" defTabSz="960438" rtl="0" fontAlgn="base">
        <a:lnSpc>
          <a:spcPct val="80000"/>
        </a:lnSpc>
        <a:spcBef>
          <a:spcPct val="0"/>
        </a:spcBef>
        <a:spcAft>
          <a:spcPct val="0"/>
        </a:spcAft>
        <a:defRPr sz="3200" b="1">
          <a:solidFill>
            <a:srgbClr val="0D2B88"/>
          </a:solidFill>
          <a:latin typeface="Arial" charset="0"/>
        </a:defRPr>
      </a:lvl7pPr>
      <a:lvl8pPr marL="1371600" algn="ctr" defTabSz="960438" rtl="0" fontAlgn="base">
        <a:lnSpc>
          <a:spcPct val="80000"/>
        </a:lnSpc>
        <a:spcBef>
          <a:spcPct val="0"/>
        </a:spcBef>
        <a:spcAft>
          <a:spcPct val="0"/>
        </a:spcAft>
        <a:defRPr sz="3200" b="1">
          <a:solidFill>
            <a:srgbClr val="0D2B88"/>
          </a:solidFill>
          <a:latin typeface="Arial" charset="0"/>
        </a:defRPr>
      </a:lvl8pPr>
      <a:lvl9pPr marL="1828800" algn="ctr" defTabSz="960438" rtl="0" fontAlgn="base">
        <a:lnSpc>
          <a:spcPct val="80000"/>
        </a:lnSpc>
        <a:spcBef>
          <a:spcPct val="0"/>
        </a:spcBef>
        <a:spcAft>
          <a:spcPct val="0"/>
        </a:spcAft>
        <a:defRPr sz="3200" b="1">
          <a:solidFill>
            <a:srgbClr val="0D2B88"/>
          </a:solidFill>
          <a:latin typeface="Arial" charset="0"/>
        </a:defRPr>
      </a:lvl9pPr>
    </p:titleStyle>
    <p:bodyStyle>
      <a:lvl1pPr marL="360363" indent="-360363" algn="l" defTabSz="960438" rtl="0" eaLnBrk="0" fontAlgn="base" hangingPunct="0">
        <a:spcBef>
          <a:spcPct val="50000"/>
        </a:spcBef>
        <a:spcAft>
          <a:spcPct val="0"/>
        </a:spcAft>
        <a:buSzPct val="125000"/>
        <a:buChar char="•"/>
        <a:defRPr sz="2400" b="1">
          <a:solidFill>
            <a:schemeClr val="tx1"/>
          </a:solidFill>
          <a:latin typeface="+mn-lt"/>
          <a:ea typeface="+mn-ea"/>
          <a:cs typeface="+mn-cs"/>
        </a:defRPr>
      </a:lvl1pPr>
      <a:lvl2pPr marL="774700" indent="-300038" algn="l" defTabSz="960438" rtl="0" eaLnBrk="0" fontAlgn="base" hangingPunct="0">
        <a:spcBef>
          <a:spcPct val="50000"/>
        </a:spcBef>
        <a:spcAft>
          <a:spcPct val="0"/>
        </a:spcAft>
        <a:buSzPct val="125000"/>
        <a:buChar char="–"/>
        <a:defRPr sz="2400" b="1">
          <a:solidFill>
            <a:schemeClr val="tx1"/>
          </a:solidFill>
          <a:latin typeface="+mn-lt"/>
        </a:defRPr>
      </a:lvl2pPr>
      <a:lvl3pPr marL="1128713" indent="-239713" algn="l" defTabSz="960438" rtl="0" eaLnBrk="0" fontAlgn="base" hangingPunct="0">
        <a:spcBef>
          <a:spcPct val="50000"/>
        </a:spcBef>
        <a:spcAft>
          <a:spcPct val="0"/>
        </a:spcAft>
        <a:buSzPct val="125000"/>
        <a:buChar char="•"/>
        <a:defRPr sz="2400" b="1">
          <a:solidFill>
            <a:schemeClr val="tx1"/>
          </a:solidFill>
          <a:latin typeface="+mn-lt"/>
        </a:defRPr>
      </a:lvl3pPr>
      <a:lvl4pPr marL="1482725" indent="-239713" algn="l" defTabSz="960438" rtl="0" eaLnBrk="0" fontAlgn="base" hangingPunct="0">
        <a:spcBef>
          <a:spcPct val="50000"/>
        </a:spcBef>
        <a:spcAft>
          <a:spcPct val="0"/>
        </a:spcAft>
        <a:buSzPct val="125000"/>
        <a:buChar char="–"/>
        <a:defRPr sz="2400" b="1">
          <a:solidFill>
            <a:schemeClr val="tx1"/>
          </a:solidFill>
          <a:latin typeface="+mn-lt"/>
        </a:defRPr>
      </a:lvl4pPr>
      <a:lvl5pPr marL="1836738" indent="-239713" algn="l" defTabSz="960438" rtl="0" eaLnBrk="0" fontAlgn="base" hangingPunct="0">
        <a:spcBef>
          <a:spcPct val="50000"/>
        </a:spcBef>
        <a:spcAft>
          <a:spcPct val="0"/>
        </a:spcAft>
        <a:buSzPct val="125000"/>
        <a:buChar char="•"/>
        <a:defRPr sz="2400" b="1">
          <a:solidFill>
            <a:schemeClr val="tx1"/>
          </a:solidFill>
          <a:latin typeface="+mn-lt"/>
        </a:defRPr>
      </a:lvl5pPr>
      <a:lvl6pPr marL="2293938" indent="-239713" algn="l" defTabSz="960438" rtl="0" fontAlgn="base">
        <a:spcBef>
          <a:spcPct val="50000"/>
        </a:spcBef>
        <a:spcAft>
          <a:spcPct val="0"/>
        </a:spcAft>
        <a:buSzPct val="125000"/>
        <a:buChar char="•"/>
        <a:defRPr sz="2400" b="1">
          <a:solidFill>
            <a:schemeClr val="tx1"/>
          </a:solidFill>
          <a:latin typeface="+mn-lt"/>
        </a:defRPr>
      </a:lvl6pPr>
      <a:lvl7pPr marL="2751138" indent="-239713" algn="l" defTabSz="960438" rtl="0" fontAlgn="base">
        <a:spcBef>
          <a:spcPct val="50000"/>
        </a:spcBef>
        <a:spcAft>
          <a:spcPct val="0"/>
        </a:spcAft>
        <a:buSzPct val="125000"/>
        <a:buChar char="•"/>
        <a:defRPr sz="2400" b="1">
          <a:solidFill>
            <a:schemeClr val="tx1"/>
          </a:solidFill>
          <a:latin typeface="+mn-lt"/>
        </a:defRPr>
      </a:lvl7pPr>
      <a:lvl8pPr marL="3208338" indent="-239713" algn="l" defTabSz="960438" rtl="0" fontAlgn="base">
        <a:spcBef>
          <a:spcPct val="50000"/>
        </a:spcBef>
        <a:spcAft>
          <a:spcPct val="0"/>
        </a:spcAft>
        <a:buSzPct val="125000"/>
        <a:buChar char="•"/>
        <a:defRPr sz="2400" b="1">
          <a:solidFill>
            <a:schemeClr val="tx1"/>
          </a:solidFill>
          <a:latin typeface="+mn-lt"/>
        </a:defRPr>
      </a:lvl8pPr>
      <a:lvl9pPr marL="3665538" indent="-239713" algn="l" defTabSz="960438" rtl="0" fontAlgn="base">
        <a:spcBef>
          <a:spcPct val="50000"/>
        </a:spcBef>
        <a:spcAft>
          <a:spcPct val="0"/>
        </a:spcAft>
        <a:buSzPct val="125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5B726B-A57E-413A-9FCD-CF7EE24A8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644413-F913-468F-A9A4-7E3DE004E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64758-2D33-4702-81CA-B13AACAE5A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CA0E2-9EBF-43B1-BB41-F7E50B5BB83A}" type="datetime1">
              <a:rPr lang="en-US" smtClean="0"/>
              <a:t>8/31/2022</a:t>
            </a:fld>
            <a:endParaRPr lang="en-US" dirty="0"/>
          </a:p>
        </p:txBody>
      </p:sp>
      <p:sp>
        <p:nvSpPr>
          <p:cNvPr id="5" name="Footer Placeholder 4">
            <a:extLst>
              <a:ext uri="{FF2B5EF4-FFF2-40B4-BE49-F238E27FC236}">
                <a16:creationId xmlns:a16="http://schemas.microsoft.com/office/drawing/2014/main" id="{44EC1E00-640C-4A15-A950-DA7952211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380637A-5AB5-4E1C-A04B-3E6132D74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CF4B5-BE8B-4101-A278-BC8BF3D49FFA}" type="slidenum">
              <a:rPr lang="en-US" smtClean="0"/>
              <a:t>‹#›</a:t>
            </a:fld>
            <a:endParaRPr lang="en-US" dirty="0"/>
          </a:p>
        </p:txBody>
      </p:sp>
    </p:spTree>
    <p:extLst>
      <p:ext uri="{BB962C8B-B14F-4D97-AF65-F5344CB8AC3E}">
        <p14:creationId xmlns:p14="http://schemas.microsoft.com/office/powerpoint/2010/main" val="400689033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698" name="Straight Connector 136">
            <a:extLst>
              <a:ext uri="{FF2B5EF4-FFF2-40B4-BE49-F238E27FC236}">
                <a16:creationId xmlns:a16="http://schemas.microsoft.com/office/drawing/2014/main" id="{A29CCD66-0466-4513-8277-9DEB0EEE50C4}"/>
              </a:ext>
            </a:extLst>
          </p:cNvPr>
          <p:cNvCxnSpPr>
            <a:cxnSpLocks/>
          </p:cNvCxnSpPr>
          <p:nvPr/>
        </p:nvCxnSpPr>
        <p:spPr bwMode="auto">
          <a:xfrm flipV="1">
            <a:off x="5994400" y="4622165"/>
            <a:ext cx="511175" cy="1588"/>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sp>
        <p:nvSpPr>
          <p:cNvPr id="29699" name="Title 3">
            <a:extLst>
              <a:ext uri="{FF2B5EF4-FFF2-40B4-BE49-F238E27FC236}">
                <a16:creationId xmlns:a16="http://schemas.microsoft.com/office/drawing/2014/main" id="{461C6A7D-E1F9-4F8B-8A58-7B3E6CC0BE41}"/>
              </a:ext>
            </a:extLst>
          </p:cNvPr>
          <p:cNvSpPr>
            <a:spLocks noGrp="1" noChangeArrowheads="1"/>
          </p:cNvSpPr>
          <p:nvPr>
            <p:ph type="title"/>
          </p:nvPr>
        </p:nvSpPr>
        <p:spPr/>
        <p:txBody>
          <a:bodyPr/>
          <a:lstStyle/>
          <a:p>
            <a:r>
              <a:rPr lang="en-US" altLang="en-US" dirty="0"/>
              <a:t>Our Structure</a:t>
            </a:r>
            <a:br>
              <a:rPr lang="en-US" altLang="en-US" dirty="0"/>
            </a:br>
            <a:r>
              <a:rPr lang="en-US" altLang="en-US" sz="2000" dirty="0"/>
              <a:t>Jul, 9 2019</a:t>
            </a:r>
            <a:endParaRPr lang="en-US" altLang="en-US" dirty="0"/>
          </a:p>
        </p:txBody>
      </p:sp>
      <p:sp>
        <p:nvSpPr>
          <p:cNvPr id="7" name="Rectangle 6">
            <a:extLst>
              <a:ext uri="{FF2B5EF4-FFF2-40B4-BE49-F238E27FC236}">
                <a16:creationId xmlns:a16="http://schemas.microsoft.com/office/drawing/2014/main" id="{EA716AEA-9506-4AF1-ABED-B3A3E84A562A}"/>
              </a:ext>
            </a:extLst>
          </p:cNvPr>
          <p:cNvSpPr/>
          <p:nvPr/>
        </p:nvSpPr>
        <p:spPr>
          <a:xfrm>
            <a:off x="4573588" y="1106488"/>
            <a:ext cx="2189162" cy="639762"/>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Commander</a:t>
            </a:r>
          </a:p>
        </p:txBody>
      </p:sp>
      <p:sp>
        <p:nvSpPr>
          <p:cNvPr id="8" name="Rectangle 7">
            <a:extLst>
              <a:ext uri="{FF2B5EF4-FFF2-40B4-BE49-F238E27FC236}">
                <a16:creationId xmlns:a16="http://schemas.microsoft.com/office/drawing/2014/main" id="{741849D6-6FB1-4AF9-B824-93DC32EBE00D}"/>
              </a:ext>
            </a:extLst>
          </p:cNvPr>
          <p:cNvSpPr/>
          <p:nvPr/>
        </p:nvSpPr>
        <p:spPr>
          <a:xfrm>
            <a:off x="8586788" y="4817428"/>
            <a:ext cx="1114425" cy="639762"/>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Historian</a:t>
            </a:r>
          </a:p>
        </p:txBody>
      </p:sp>
      <p:sp>
        <p:nvSpPr>
          <p:cNvPr id="9" name="Rectangle 8">
            <a:extLst>
              <a:ext uri="{FF2B5EF4-FFF2-40B4-BE49-F238E27FC236}">
                <a16:creationId xmlns:a16="http://schemas.microsoft.com/office/drawing/2014/main" id="{12A5F355-0F72-41B3-8432-43A9528E114F}"/>
              </a:ext>
            </a:extLst>
          </p:cNvPr>
          <p:cNvSpPr/>
          <p:nvPr/>
        </p:nvSpPr>
        <p:spPr>
          <a:xfrm>
            <a:off x="868363" y="1393825"/>
            <a:ext cx="1249362" cy="638175"/>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Adjutant</a:t>
            </a:r>
          </a:p>
        </p:txBody>
      </p:sp>
      <p:sp>
        <p:nvSpPr>
          <p:cNvPr id="10" name="Rectangle 9">
            <a:extLst>
              <a:ext uri="{FF2B5EF4-FFF2-40B4-BE49-F238E27FC236}">
                <a16:creationId xmlns:a16="http://schemas.microsoft.com/office/drawing/2014/main" id="{D3889713-40B7-4A50-80F5-33C37023FBBF}"/>
              </a:ext>
            </a:extLst>
          </p:cNvPr>
          <p:cNvSpPr/>
          <p:nvPr/>
        </p:nvSpPr>
        <p:spPr>
          <a:xfrm>
            <a:off x="471488" y="3408363"/>
            <a:ext cx="1722437" cy="639762"/>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2nd Vice Cmdr Membership</a:t>
            </a:r>
          </a:p>
        </p:txBody>
      </p:sp>
      <p:sp>
        <p:nvSpPr>
          <p:cNvPr id="11" name="Rectangle 10">
            <a:extLst>
              <a:ext uri="{FF2B5EF4-FFF2-40B4-BE49-F238E27FC236}">
                <a16:creationId xmlns:a16="http://schemas.microsoft.com/office/drawing/2014/main" id="{8CEA1C90-D797-4EBB-AEE4-CB910C41DB36}"/>
              </a:ext>
            </a:extLst>
          </p:cNvPr>
          <p:cNvSpPr/>
          <p:nvPr/>
        </p:nvSpPr>
        <p:spPr>
          <a:xfrm>
            <a:off x="471488" y="2411413"/>
            <a:ext cx="1722437" cy="790575"/>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1st Vice Cmdr Resource Development </a:t>
            </a:r>
          </a:p>
        </p:txBody>
      </p:sp>
      <p:sp>
        <p:nvSpPr>
          <p:cNvPr id="12" name="Rectangle 11">
            <a:extLst>
              <a:ext uri="{FF2B5EF4-FFF2-40B4-BE49-F238E27FC236}">
                <a16:creationId xmlns:a16="http://schemas.microsoft.com/office/drawing/2014/main" id="{1574B03C-78A4-4F21-9FD8-5D1758779D51}"/>
              </a:ext>
            </a:extLst>
          </p:cNvPr>
          <p:cNvSpPr/>
          <p:nvPr/>
        </p:nvSpPr>
        <p:spPr>
          <a:xfrm>
            <a:off x="471488" y="4254500"/>
            <a:ext cx="1722437" cy="639763"/>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Finance Officer</a:t>
            </a:r>
          </a:p>
        </p:txBody>
      </p:sp>
      <p:sp>
        <p:nvSpPr>
          <p:cNvPr id="13" name="Rectangle 12">
            <a:extLst>
              <a:ext uri="{FF2B5EF4-FFF2-40B4-BE49-F238E27FC236}">
                <a16:creationId xmlns:a16="http://schemas.microsoft.com/office/drawing/2014/main" id="{7E24225C-F1D0-4EE2-9B39-9829668952A4}"/>
              </a:ext>
            </a:extLst>
          </p:cNvPr>
          <p:cNvSpPr/>
          <p:nvPr/>
        </p:nvSpPr>
        <p:spPr>
          <a:xfrm>
            <a:off x="6518275" y="4288790"/>
            <a:ext cx="1114425" cy="639763"/>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Chaplain</a:t>
            </a:r>
          </a:p>
        </p:txBody>
      </p:sp>
      <p:sp>
        <p:nvSpPr>
          <p:cNvPr id="14" name="Rectangle 13">
            <a:extLst>
              <a:ext uri="{FF2B5EF4-FFF2-40B4-BE49-F238E27FC236}">
                <a16:creationId xmlns:a16="http://schemas.microsoft.com/office/drawing/2014/main" id="{67FDCAE1-AF42-418C-88D6-E469568921B9}"/>
              </a:ext>
            </a:extLst>
          </p:cNvPr>
          <p:cNvSpPr/>
          <p:nvPr/>
        </p:nvSpPr>
        <p:spPr>
          <a:xfrm>
            <a:off x="2455863" y="1393825"/>
            <a:ext cx="1701800" cy="638175"/>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Judge Advocate</a:t>
            </a:r>
          </a:p>
        </p:txBody>
      </p:sp>
      <p:sp>
        <p:nvSpPr>
          <p:cNvPr id="16" name="Rectangle 15">
            <a:extLst>
              <a:ext uri="{FF2B5EF4-FFF2-40B4-BE49-F238E27FC236}">
                <a16:creationId xmlns:a16="http://schemas.microsoft.com/office/drawing/2014/main" id="{02F24B4C-3A9A-4A66-AAD7-0C922485F9D8}"/>
              </a:ext>
            </a:extLst>
          </p:cNvPr>
          <p:cNvSpPr/>
          <p:nvPr/>
        </p:nvSpPr>
        <p:spPr>
          <a:xfrm>
            <a:off x="6518275" y="2336800"/>
            <a:ext cx="2187575" cy="639763"/>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Sergeant-At-Arms</a:t>
            </a:r>
          </a:p>
        </p:txBody>
      </p:sp>
      <p:sp>
        <p:nvSpPr>
          <p:cNvPr id="17" name="Rectangle 16">
            <a:extLst>
              <a:ext uri="{FF2B5EF4-FFF2-40B4-BE49-F238E27FC236}">
                <a16:creationId xmlns:a16="http://schemas.microsoft.com/office/drawing/2014/main" id="{CFCB041B-5F79-4D97-8291-A3D571FE28EA}"/>
              </a:ext>
            </a:extLst>
          </p:cNvPr>
          <p:cNvSpPr/>
          <p:nvPr/>
        </p:nvSpPr>
        <p:spPr>
          <a:xfrm>
            <a:off x="2906713" y="4252913"/>
            <a:ext cx="1249362" cy="6397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Finance Comm</a:t>
            </a:r>
          </a:p>
        </p:txBody>
      </p:sp>
      <p:cxnSp>
        <p:nvCxnSpPr>
          <p:cNvPr id="29711" name="Straight Connector 18">
            <a:extLst>
              <a:ext uri="{FF2B5EF4-FFF2-40B4-BE49-F238E27FC236}">
                <a16:creationId xmlns:a16="http://schemas.microsoft.com/office/drawing/2014/main" id="{721DEE17-C689-4E4C-AE2C-9D17509375BD}"/>
              </a:ext>
            </a:extLst>
          </p:cNvPr>
          <p:cNvCxnSpPr>
            <a:cxnSpLocks/>
          </p:cNvCxnSpPr>
          <p:nvPr/>
        </p:nvCxnSpPr>
        <p:spPr bwMode="auto">
          <a:xfrm flipV="1">
            <a:off x="2217738" y="4576763"/>
            <a:ext cx="684212" cy="317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5" name="Rectangle 24">
            <a:extLst>
              <a:ext uri="{FF2B5EF4-FFF2-40B4-BE49-F238E27FC236}">
                <a16:creationId xmlns:a16="http://schemas.microsoft.com/office/drawing/2014/main" id="{6CB29721-F937-4376-B0EA-41D077C89382}"/>
              </a:ext>
            </a:extLst>
          </p:cNvPr>
          <p:cNvSpPr/>
          <p:nvPr/>
        </p:nvSpPr>
        <p:spPr>
          <a:xfrm>
            <a:off x="6518275" y="3241222"/>
            <a:ext cx="1455738" cy="854075"/>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Service Officer</a:t>
            </a:r>
          </a:p>
        </p:txBody>
      </p:sp>
      <p:sp>
        <p:nvSpPr>
          <p:cNvPr id="27" name="Rectangle 26">
            <a:extLst>
              <a:ext uri="{FF2B5EF4-FFF2-40B4-BE49-F238E27FC236}">
                <a16:creationId xmlns:a16="http://schemas.microsoft.com/office/drawing/2014/main" id="{3CA0941D-C178-4823-91AC-7565B60A07C2}"/>
              </a:ext>
            </a:extLst>
          </p:cNvPr>
          <p:cNvSpPr/>
          <p:nvPr/>
        </p:nvSpPr>
        <p:spPr>
          <a:xfrm>
            <a:off x="6518275" y="5098415"/>
            <a:ext cx="1455738" cy="854075"/>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Public Relations Officer</a:t>
            </a:r>
          </a:p>
        </p:txBody>
      </p:sp>
      <p:sp>
        <p:nvSpPr>
          <p:cNvPr id="28" name="Rectangle 27">
            <a:extLst>
              <a:ext uri="{FF2B5EF4-FFF2-40B4-BE49-F238E27FC236}">
                <a16:creationId xmlns:a16="http://schemas.microsoft.com/office/drawing/2014/main" id="{ED58781C-BFB4-487D-95B0-CD847B216ECF}"/>
              </a:ext>
            </a:extLst>
          </p:cNvPr>
          <p:cNvSpPr/>
          <p:nvPr/>
        </p:nvSpPr>
        <p:spPr>
          <a:xfrm>
            <a:off x="471488" y="5100638"/>
            <a:ext cx="2265362" cy="639762"/>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Dep Vice Cmdr Active Duty Support</a:t>
            </a:r>
          </a:p>
        </p:txBody>
      </p:sp>
      <p:sp>
        <p:nvSpPr>
          <p:cNvPr id="29" name="Rectangle 28">
            <a:extLst>
              <a:ext uri="{FF2B5EF4-FFF2-40B4-BE49-F238E27FC236}">
                <a16:creationId xmlns:a16="http://schemas.microsoft.com/office/drawing/2014/main" id="{3988C13A-8138-47C5-B746-C438800AE42F}"/>
              </a:ext>
            </a:extLst>
          </p:cNvPr>
          <p:cNvSpPr/>
          <p:nvPr/>
        </p:nvSpPr>
        <p:spPr>
          <a:xfrm>
            <a:off x="2897188" y="2525713"/>
            <a:ext cx="1531937" cy="563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MAD Comm</a:t>
            </a:r>
          </a:p>
        </p:txBody>
      </p:sp>
      <p:cxnSp>
        <p:nvCxnSpPr>
          <p:cNvPr id="29716" name="Straight Connector 29">
            <a:extLst>
              <a:ext uri="{FF2B5EF4-FFF2-40B4-BE49-F238E27FC236}">
                <a16:creationId xmlns:a16="http://schemas.microsoft.com/office/drawing/2014/main" id="{1BC74477-7B73-4ADE-BC12-204E1E949055}"/>
              </a:ext>
            </a:extLst>
          </p:cNvPr>
          <p:cNvCxnSpPr>
            <a:cxnSpLocks/>
          </p:cNvCxnSpPr>
          <p:nvPr/>
        </p:nvCxnSpPr>
        <p:spPr bwMode="auto">
          <a:xfrm flipV="1">
            <a:off x="2217738" y="2814638"/>
            <a:ext cx="681037" cy="4762"/>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31" name="Rectangle 30">
            <a:extLst>
              <a:ext uri="{FF2B5EF4-FFF2-40B4-BE49-F238E27FC236}">
                <a16:creationId xmlns:a16="http://schemas.microsoft.com/office/drawing/2014/main" id="{CE4D03F7-8E11-4335-ACC2-02BAAF25673B}"/>
              </a:ext>
            </a:extLst>
          </p:cNvPr>
          <p:cNvSpPr/>
          <p:nvPr/>
        </p:nvSpPr>
        <p:spPr>
          <a:xfrm>
            <a:off x="2897188" y="3408363"/>
            <a:ext cx="2189162" cy="6397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Membership Comm</a:t>
            </a:r>
          </a:p>
        </p:txBody>
      </p:sp>
      <p:cxnSp>
        <p:nvCxnSpPr>
          <p:cNvPr id="29718" name="Straight Connector 32">
            <a:extLst>
              <a:ext uri="{FF2B5EF4-FFF2-40B4-BE49-F238E27FC236}">
                <a16:creationId xmlns:a16="http://schemas.microsoft.com/office/drawing/2014/main" id="{CF7FF5CF-0A17-4734-B933-C0E5727B3EFF}"/>
              </a:ext>
            </a:extLst>
          </p:cNvPr>
          <p:cNvCxnSpPr>
            <a:cxnSpLocks/>
          </p:cNvCxnSpPr>
          <p:nvPr/>
        </p:nvCxnSpPr>
        <p:spPr bwMode="auto">
          <a:xfrm flipV="1">
            <a:off x="2217738" y="3721100"/>
            <a:ext cx="677862" cy="1588"/>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34" name="Rectangle 33">
            <a:extLst>
              <a:ext uri="{FF2B5EF4-FFF2-40B4-BE49-F238E27FC236}">
                <a16:creationId xmlns:a16="http://schemas.microsoft.com/office/drawing/2014/main" id="{E1176901-FF88-47E2-9AAF-AA9501269535}"/>
              </a:ext>
            </a:extLst>
          </p:cNvPr>
          <p:cNvSpPr/>
          <p:nvPr/>
        </p:nvSpPr>
        <p:spPr>
          <a:xfrm>
            <a:off x="471488" y="5946775"/>
            <a:ext cx="2189162" cy="639763"/>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Dep Vice Cmdr Americanism</a:t>
            </a:r>
          </a:p>
        </p:txBody>
      </p:sp>
      <p:sp>
        <p:nvSpPr>
          <p:cNvPr id="35" name="Rectangle 34">
            <a:extLst>
              <a:ext uri="{FF2B5EF4-FFF2-40B4-BE49-F238E27FC236}">
                <a16:creationId xmlns:a16="http://schemas.microsoft.com/office/drawing/2014/main" id="{F8468FC7-6652-4878-8C82-C00F87FE9FE8}"/>
              </a:ext>
            </a:extLst>
          </p:cNvPr>
          <p:cNvSpPr/>
          <p:nvPr/>
        </p:nvSpPr>
        <p:spPr>
          <a:xfrm>
            <a:off x="8575675" y="85725"/>
            <a:ext cx="944563" cy="361950"/>
          </a:xfrm>
          <a:prstGeom prst="rect">
            <a:avLst/>
          </a:prstGeom>
          <a:noFill/>
          <a:ln w="44450" cap="flat" cmpd="thickThi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Officer</a:t>
            </a:r>
          </a:p>
        </p:txBody>
      </p:sp>
      <p:sp>
        <p:nvSpPr>
          <p:cNvPr id="36" name="Rectangle 35">
            <a:extLst>
              <a:ext uri="{FF2B5EF4-FFF2-40B4-BE49-F238E27FC236}">
                <a16:creationId xmlns:a16="http://schemas.microsoft.com/office/drawing/2014/main" id="{4D3139B9-629D-4B14-B5B8-891729AD596D}"/>
              </a:ext>
            </a:extLst>
          </p:cNvPr>
          <p:cNvSpPr/>
          <p:nvPr/>
        </p:nvSpPr>
        <p:spPr>
          <a:xfrm>
            <a:off x="8547100" y="500063"/>
            <a:ext cx="1528885" cy="3571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Comm/Other</a:t>
            </a:r>
          </a:p>
        </p:txBody>
      </p:sp>
      <p:sp>
        <p:nvSpPr>
          <p:cNvPr id="37" name="Rectangle 36">
            <a:extLst>
              <a:ext uri="{FF2B5EF4-FFF2-40B4-BE49-F238E27FC236}">
                <a16:creationId xmlns:a16="http://schemas.microsoft.com/office/drawing/2014/main" id="{9D0317BD-55C2-444F-99F0-2DF3B3225B7C}"/>
              </a:ext>
            </a:extLst>
          </p:cNvPr>
          <p:cNvSpPr/>
          <p:nvPr/>
        </p:nvSpPr>
        <p:spPr>
          <a:xfrm>
            <a:off x="9390063" y="2246313"/>
            <a:ext cx="2189162" cy="800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House and Entertainment Comm</a:t>
            </a:r>
          </a:p>
        </p:txBody>
      </p:sp>
      <p:cxnSp>
        <p:nvCxnSpPr>
          <p:cNvPr id="29723" name="Straight Connector 37">
            <a:extLst>
              <a:ext uri="{FF2B5EF4-FFF2-40B4-BE49-F238E27FC236}">
                <a16:creationId xmlns:a16="http://schemas.microsoft.com/office/drawing/2014/main" id="{F454AA55-EF35-45A2-9657-01740F021E76}"/>
              </a:ext>
            </a:extLst>
          </p:cNvPr>
          <p:cNvCxnSpPr>
            <a:cxnSpLocks/>
          </p:cNvCxnSpPr>
          <p:nvPr/>
        </p:nvCxnSpPr>
        <p:spPr bwMode="auto">
          <a:xfrm flipV="1">
            <a:off x="8691563" y="2663825"/>
            <a:ext cx="712787"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39" name="Rectangle 38">
            <a:extLst>
              <a:ext uri="{FF2B5EF4-FFF2-40B4-BE49-F238E27FC236}">
                <a16:creationId xmlns:a16="http://schemas.microsoft.com/office/drawing/2014/main" id="{5ACF6A06-41C5-4569-AA6D-0DAFB5DB7AF5}"/>
              </a:ext>
            </a:extLst>
          </p:cNvPr>
          <p:cNvSpPr/>
          <p:nvPr/>
        </p:nvSpPr>
        <p:spPr>
          <a:xfrm>
            <a:off x="7029450" y="1152525"/>
            <a:ext cx="1517650" cy="8794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Honors &amp; Ceremonies Comm</a:t>
            </a:r>
          </a:p>
        </p:txBody>
      </p:sp>
      <p:sp>
        <p:nvSpPr>
          <p:cNvPr id="40" name="Rectangle 39">
            <a:extLst>
              <a:ext uri="{FF2B5EF4-FFF2-40B4-BE49-F238E27FC236}">
                <a16:creationId xmlns:a16="http://schemas.microsoft.com/office/drawing/2014/main" id="{F5E4E621-88FD-4A79-9FEB-586596443300}"/>
              </a:ext>
            </a:extLst>
          </p:cNvPr>
          <p:cNvSpPr/>
          <p:nvPr/>
        </p:nvSpPr>
        <p:spPr>
          <a:xfrm>
            <a:off x="8623300" y="1136650"/>
            <a:ext cx="1844675" cy="8953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Veterans Memorial Comm</a:t>
            </a:r>
          </a:p>
        </p:txBody>
      </p:sp>
      <p:sp>
        <p:nvSpPr>
          <p:cNvPr id="41" name="Rectangle 40">
            <a:extLst>
              <a:ext uri="{FF2B5EF4-FFF2-40B4-BE49-F238E27FC236}">
                <a16:creationId xmlns:a16="http://schemas.microsoft.com/office/drawing/2014/main" id="{F2FFB9FB-F7B7-44A4-B41F-9F657BD31216}"/>
              </a:ext>
            </a:extLst>
          </p:cNvPr>
          <p:cNvSpPr/>
          <p:nvPr/>
        </p:nvSpPr>
        <p:spPr>
          <a:xfrm>
            <a:off x="10571163" y="1136650"/>
            <a:ext cx="1485900" cy="639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Elections Comm</a:t>
            </a:r>
          </a:p>
        </p:txBody>
      </p:sp>
      <p:sp>
        <p:nvSpPr>
          <p:cNvPr id="42" name="Rectangle 41">
            <a:extLst>
              <a:ext uri="{FF2B5EF4-FFF2-40B4-BE49-F238E27FC236}">
                <a16:creationId xmlns:a16="http://schemas.microsoft.com/office/drawing/2014/main" id="{3EE8DAE0-04F1-4065-8CEB-29307673DDEA}"/>
              </a:ext>
            </a:extLst>
          </p:cNvPr>
          <p:cNvSpPr/>
          <p:nvPr/>
        </p:nvSpPr>
        <p:spPr>
          <a:xfrm>
            <a:off x="9770546" y="4285615"/>
            <a:ext cx="1905000" cy="6477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Visiting &amp; Comfort Comm</a:t>
            </a:r>
          </a:p>
        </p:txBody>
      </p:sp>
      <p:sp>
        <p:nvSpPr>
          <p:cNvPr id="43" name="Rectangle 42">
            <a:extLst>
              <a:ext uri="{FF2B5EF4-FFF2-40B4-BE49-F238E27FC236}">
                <a16:creationId xmlns:a16="http://schemas.microsoft.com/office/drawing/2014/main" id="{0DC6CB11-111B-4583-85B6-8654CCB8AEAA}"/>
              </a:ext>
            </a:extLst>
          </p:cNvPr>
          <p:cNvSpPr/>
          <p:nvPr/>
        </p:nvSpPr>
        <p:spPr>
          <a:xfrm>
            <a:off x="2981325" y="5103813"/>
            <a:ext cx="2187575" cy="6397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National Security Comm</a:t>
            </a:r>
          </a:p>
        </p:txBody>
      </p:sp>
      <p:cxnSp>
        <p:nvCxnSpPr>
          <p:cNvPr id="29729" name="Straight Connector 43">
            <a:extLst>
              <a:ext uri="{FF2B5EF4-FFF2-40B4-BE49-F238E27FC236}">
                <a16:creationId xmlns:a16="http://schemas.microsoft.com/office/drawing/2014/main" id="{41A5A21D-21F5-4572-88B6-485B1B41E8AE}"/>
              </a:ext>
            </a:extLst>
          </p:cNvPr>
          <p:cNvCxnSpPr>
            <a:cxnSpLocks/>
            <a:endCxn id="43" idx="1"/>
          </p:cNvCxnSpPr>
          <p:nvPr/>
        </p:nvCxnSpPr>
        <p:spPr bwMode="auto">
          <a:xfrm flipV="1">
            <a:off x="2755900" y="5424488"/>
            <a:ext cx="225425" cy="1587"/>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30" name="Straight Connector 61">
            <a:extLst>
              <a:ext uri="{FF2B5EF4-FFF2-40B4-BE49-F238E27FC236}">
                <a16:creationId xmlns:a16="http://schemas.microsoft.com/office/drawing/2014/main" id="{816DEB73-3085-49CC-A4D0-DF47CFBFE2EF}"/>
              </a:ext>
            </a:extLst>
          </p:cNvPr>
          <p:cNvCxnSpPr>
            <a:cxnSpLocks/>
          </p:cNvCxnSpPr>
          <p:nvPr/>
        </p:nvCxnSpPr>
        <p:spPr bwMode="auto">
          <a:xfrm>
            <a:off x="7646988" y="4622165"/>
            <a:ext cx="2119312"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69" name="Rectangle 68">
            <a:extLst>
              <a:ext uri="{FF2B5EF4-FFF2-40B4-BE49-F238E27FC236}">
                <a16:creationId xmlns:a16="http://schemas.microsoft.com/office/drawing/2014/main" id="{9B8F9D69-118B-4D50-AA7D-9B2B901C101E}"/>
              </a:ext>
            </a:extLst>
          </p:cNvPr>
          <p:cNvSpPr/>
          <p:nvPr/>
        </p:nvSpPr>
        <p:spPr>
          <a:xfrm>
            <a:off x="8623300" y="6330950"/>
            <a:ext cx="2641600" cy="419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Public Relations Comm</a:t>
            </a:r>
          </a:p>
        </p:txBody>
      </p:sp>
      <p:sp>
        <p:nvSpPr>
          <p:cNvPr id="70" name="Rectangle 69">
            <a:extLst>
              <a:ext uri="{FF2B5EF4-FFF2-40B4-BE49-F238E27FC236}">
                <a16:creationId xmlns:a16="http://schemas.microsoft.com/office/drawing/2014/main" id="{C8A4367D-A5A7-407D-B72D-ED7E42BD1EE9}"/>
              </a:ext>
            </a:extLst>
          </p:cNvPr>
          <p:cNvSpPr/>
          <p:nvPr/>
        </p:nvSpPr>
        <p:spPr>
          <a:xfrm>
            <a:off x="3173413" y="5868988"/>
            <a:ext cx="2573337" cy="4333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Americanism Comm</a:t>
            </a:r>
          </a:p>
        </p:txBody>
      </p:sp>
      <p:cxnSp>
        <p:nvCxnSpPr>
          <p:cNvPr id="29733" name="Straight Connector 70">
            <a:extLst>
              <a:ext uri="{FF2B5EF4-FFF2-40B4-BE49-F238E27FC236}">
                <a16:creationId xmlns:a16="http://schemas.microsoft.com/office/drawing/2014/main" id="{DCA94E6C-98A8-4F51-8356-5E40DC60DB22}"/>
              </a:ext>
            </a:extLst>
          </p:cNvPr>
          <p:cNvCxnSpPr>
            <a:cxnSpLocks/>
          </p:cNvCxnSpPr>
          <p:nvPr/>
        </p:nvCxnSpPr>
        <p:spPr bwMode="auto">
          <a:xfrm>
            <a:off x="2676525" y="6275388"/>
            <a:ext cx="274638" cy="4762"/>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77" name="Rectangle 76">
            <a:extLst>
              <a:ext uri="{FF2B5EF4-FFF2-40B4-BE49-F238E27FC236}">
                <a16:creationId xmlns:a16="http://schemas.microsoft.com/office/drawing/2014/main" id="{D701DE5B-05E9-4C0F-AAE9-0925B0A5E2D8}"/>
              </a:ext>
            </a:extLst>
          </p:cNvPr>
          <p:cNvSpPr/>
          <p:nvPr/>
        </p:nvSpPr>
        <p:spPr>
          <a:xfrm>
            <a:off x="9404350" y="3347584"/>
            <a:ext cx="2189163" cy="639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Veterans Affairs and Rehab Comm</a:t>
            </a:r>
          </a:p>
        </p:txBody>
      </p:sp>
      <p:cxnSp>
        <p:nvCxnSpPr>
          <p:cNvPr id="29735" name="Straight Connector 80">
            <a:extLst>
              <a:ext uri="{FF2B5EF4-FFF2-40B4-BE49-F238E27FC236}">
                <a16:creationId xmlns:a16="http://schemas.microsoft.com/office/drawing/2014/main" id="{40C46535-5B38-4ED8-9B78-3E5C1015460D}"/>
              </a:ext>
            </a:extLst>
          </p:cNvPr>
          <p:cNvCxnSpPr>
            <a:cxnSpLocks/>
          </p:cNvCxnSpPr>
          <p:nvPr/>
        </p:nvCxnSpPr>
        <p:spPr bwMode="auto">
          <a:xfrm flipV="1">
            <a:off x="7986713" y="3663497"/>
            <a:ext cx="1403350" cy="1587"/>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36" name="Straight Connector 81">
            <a:extLst>
              <a:ext uri="{FF2B5EF4-FFF2-40B4-BE49-F238E27FC236}">
                <a16:creationId xmlns:a16="http://schemas.microsoft.com/office/drawing/2014/main" id="{109C3832-EC48-4851-A1BE-42D56734B620}"/>
              </a:ext>
            </a:extLst>
          </p:cNvPr>
          <p:cNvCxnSpPr>
            <a:cxnSpLocks/>
          </p:cNvCxnSpPr>
          <p:nvPr/>
        </p:nvCxnSpPr>
        <p:spPr bwMode="auto">
          <a:xfrm>
            <a:off x="7994650" y="5525453"/>
            <a:ext cx="276225"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37" name="Straight Connector 86">
            <a:extLst>
              <a:ext uri="{FF2B5EF4-FFF2-40B4-BE49-F238E27FC236}">
                <a16:creationId xmlns:a16="http://schemas.microsoft.com/office/drawing/2014/main" id="{F7898F79-45B8-4DDE-9783-35A1D1E0971F}"/>
              </a:ext>
            </a:extLst>
          </p:cNvPr>
          <p:cNvCxnSpPr>
            <a:cxnSpLocks/>
          </p:cNvCxnSpPr>
          <p:nvPr/>
        </p:nvCxnSpPr>
        <p:spPr bwMode="auto">
          <a:xfrm>
            <a:off x="8281988" y="5826601"/>
            <a:ext cx="276225"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38" name="Straight Connector 87">
            <a:extLst>
              <a:ext uri="{FF2B5EF4-FFF2-40B4-BE49-F238E27FC236}">
                <a16:creationId xmlns:a16="http://schemas.microsoft.com/office/drawing/2014/main" id="{C79EA6F9-DF23-492D-9F0E-80B49CB0E532}"/>
              </a:ext>
            </a:extLst>
          </p:cNvPr>
          <p:cNvCxnSpPr>
            <a:cxnSpLocks/>
          </p:cNvCxnSpPr>
          <p:nvPr/>
        </p:nvCxnSpPr>
        <p:spPr bwMode="auto">
          <a:xfrm>
            <a:off x="8285163" y="5122228"/>
            <a:ext cx="276225"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39" name="Straight Connector 88">
            <a:extLst>
              <a:ext uri="{FF2B5EF4-FFF2-40B4-BE49-F238E27FC236}">
                <a16:creationId xmlns:a16="http://schemas.microsoft.com/office/drawing/2014/main" id="{A62D8906-4F4D-41F7-9ECC-1A84455AAEF5}"/>
              </a:ext>
            </a:extLst>
          </p:cNvPr>
          <p:cNvCxnSpPr>
            <a:cxnSpLocks/>
          </p:cNvCxnSpPr>
          <p:nvPr/>
        </p:nvCxnSpPr>
        <p:spPr bwMode="auto">
          <a:xfrm flipV="1">
            <a:off x="8281988" y="5112703"/>
            <a:ext cx="0" cy="1427797"/>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40" name="Straight Connector 91">
            <a:extLst>
              <a:ext uri="{FF2B5EF4-FFF2-40B4-BE49-F238E27FC236}">
                <a16:creationId xmlns:a16="http://schemas.microsoft.com/office/drawing/2014/main" id="{F056A6D4-6D70-4861-863A-1775AF26FC1A}"/>
              </a:ext>
            </a:extLst>
          </p:cNvPr>
          <p:cNvCxnSpPr>
            <a:cxnSpLocks/>
          </p:cNvCxnSpPr>
          <p:nvPr/>
        </p:nvCxnSpPr>
        <p:spPr bwMode="auto">
          <a:xfrm flipV="1">
            <a:off x="107950" y="2122488"/>
            <a:ext cx="11206163" cy="61912"/>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1" name="Straight Connector 94">
            <a:extLst>
              <a:ext uri="{FF2B5EF4-FFF2-40B4-BE49-F238E27FC236}">
                <a16:creationId xmlns:a16="http://schemas.microsoft.com/office/drawing/2014/main" id="{06D9BCFF-F1EE-49D7-ABB2-29EC0523215D}"/>
              </a:ext>
            </a:extLst>
          </p:cNvPr>
          <p:cNvCxnSpPr>
            <a:cxnSpLocks/>
          </p:cNvCxnSpPr>
          <p:nvPr/>
        </p:nvCxnSpPr>
        <p:spPr bwMode="auto">
          <a:xfrm>
            <a:off x="125413" y="2174875"/>
            <a:ext cx="36512" cy="4052888"/>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2" name="Straight Connector 97">
            <a:extLst>
              <a:ext uri="{FF2B5EF4-FFF2-40B4-BE49-F238E27FC236}">
                <a16:creationId xmlns:a16="http://schemas.microsoft.com/office/drawing/2014/main" id="{495F0A9E-B784-449C-9E87-BF9328E1BF61}"/>
              </a:ext>
            </a:extLst>
          </p:cNvPr>
          <p:cNvCxnSpPr>
            <a:cxnSpLocks/>
          </p:cNvCxnSpPr>
          <p:nvPr/>
        </p:nvCxnSpPr>
        <p:spPr bwMode="auto">
          <a:xfrm>
            <a:off x="5976938" y="2147888"/>
            <a:ext cx="7885" cy="3447191"/>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3" name="Straight Connector 98">
            <a:extLst>
              <a:ext uri="{FF2B5EF4-FFF2-40B4-BE49-F238E27FC236}">
                <a16:creationId xmlns:a16="http://schemas.microsoft.com/office/drawing/2014/main" id="{A484CCD6-CD06-49D9-BEF3-D01209FBD330}"/>
              </a:ext>
            </a:extLst>
          </p:cNvPr>
          <p:cNvCxnSpPr>
            <a:cxnSpLocks/>
          </p:cNvCxnSpPr>
          <p:nvPr/>
        </p:nvCxnSpPr>
        <p:spPr bwMode="auto">
          <a:xfrm>
            <a:off x="11320463" y="1768475"/>
            <a:ext cx="3175" cy="366713"/>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4" name="Straight Connector 103">
            <a:extLst>
              <a:ext uri="{FF2B5EF4-FFF2-40B4-BE49-F238E27FC236}">
                <a16:creationId xmlns:a16="http://schemas.microsoft.com/office/drawing/2014/main" id="{43C04AF4-B83B-4683-8F4C-BEB28773323A}"/>
              </a:ext>
            </a:extLst>
          </p:cNvPr>
          <p:cNvCxnSpPr>
            <a:cxnSpLocks/>
          </p:cNvCxnSpPr>
          <p:nvPr/>
        </p:nvCxnSpPr>
        <p:spPr bwMode="auto">
          <a:xfrm>
            <a:off x="9515475" y="2027238"/>
            <a:ext cx="1588" cy="95250"/>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5" name="Straight Connector 106">
            <a:extLst>
              <a:ext uri="{FF2B5EF4-FFF2-40B4-BE49-F238E27FC236}">
                <a16:creationId xmlns:a16="http://schemas.microsoft.com/office/drawing/2014/main" id="{071BC25C-C16E-41B3-A010-755E364BC8F9}"/>
              </a:ext>
            </a:extLst>
          </p:cNvPr>
          <p:cNvCxnSpPr>
            <a:cxnSpLocks/>
          </p:cNvCxnSpPr>
          <p:nvPr/>
        </p:nvCxnSpPr>
        <p:spPr bwMode="auto">
          <a:xfrm>
            <a:off x="7769225" y="2033588"/>
            <a:ext cx="1588" cy="95250"/>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6" name="Straight Connector 107">
            <a:extLst>
              <a:ext uri="{FF2B5EF4-FFF2-40B4-BE49-F238E27FC236}">
                <a16:creationId xmlns:a16="http://schemas.microsoft.com/office/drawing/2014/main" id="{D7E8C24E-8C64-4D09-B93E-74C6374ED0F2}"/>
              </a:ext>
            </a:extLst>
          </p:cNvPr>
          <p:cNvCxnSpPr>
            <a:cxnSpLocks/>
          </p:cNvCxnSpPr>
          <p:nvPr/>
        </p:nvCxnSpPr>
        <p:spPr bwMode="auto">
          <a:xfrm>
            <a:off x="5668963" y="1766888"/>
            <a:ext cx="1587" cy="392112"/>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7" name="Straight Connector 112">
            <a:extLst>
              <a:ext uri="{FF2B5EF4-FFF2-40B4-BE49-F238E27FC236}">
                <a16:creationId xmlns:a16="http://schemas.microsoft.com/office/drawing/2014/main" id="{1A39EB44-B0E6-4231-9286-7675FBD12881}"/>
              </a:ext>
            </a:extLst>
          </p:cNvPr>
          <p:cNvCxnSpPr>
            <a:cxnSpLocks/>
          </p:cNvCxnSpPr>
          <p:nvPr/>
        </p:nvCxnSpPr>
        <p:spPr bwMode="auto">
          <a:xfrm>
            <a:off x="3309938" y="2052638"/>
            <a:ext cx="0" cy="112712"/>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8" name="Straight Connector 115">
            <a:extLst>
              <a:ext uri="{FF2B5EF4-FFF2-40B4-BE49-F238E27FC236}">
                <a16:creationId xmlns:a16="http://schemas.microsoft.com/office/drawing/2014/main" id="{56AF63F8-2036-426A-998A-09ECF3A4D53A}"/>
              </a:ext>
            </a:extLst>
          </p:cNvPr>
          <p:cNvCxnSpPr>
            <a:cxnSpLocks/>
          </p:cNvCxnSpPr>
          <p:nvPr/>
        </p:nvCxnSpPr>
        <p:spPr bwMode="auto">
          <a:xfrm>
            <a:off x="1487488" y="2055813"/>
            <a:ext cx="0" cy="112712"/>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49" name="Straight Connector 119">
            <a:extLst>
              <a:ext uri="{FF2B5EF4-FFF2-40B4-BE49-F238E27FC236}">
                <a16:creationId xmlns:a16="http://schemas.microsoft.com/office/drawing/2014/main" id="{5820ED4A-3731-4B76-9A83-33D9E1C9F251}"/>
              </a:ext>
            </a:extLst>
          </p:cNvPr>
          <p:cNvCxnSpPr>
            <a:cxnSpLocks/>
          </p:cNvCxnSpPr>
          <p:nvPr/>
        </p:nvCxnSpPr>
        <p:spPr bwMode="auto">
          <a:xfrm>
            <a:off x="142875" y="2816225"/>
            <a:ext cx="309563" cy="0"/>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0" name="Straight Connector 125">
            <a:extLst>
              <a:ext uri="{FF2B5EF4-FFF2-40B4-BE49-F238E27FC236}">
                <a16:creationId xmlns:a16="http://schemas.microsoft.com/office/drawing/2014/main" id="{90A740C1-A5CC-4F8F-886E-C3CB30EA31D8}"/>
              </a:ext>
            </a:extLst>
          </p:cNvPr>
          <p:cNvCxnSpPr>
            <a:cxnSpLocks/>
          </p:cNvCxnSpPr>
          <p:nvPr/>
        </p:nvCxnSpPr>
        <p:spPr bwMode="auto">
          <a:xfrm>
            <a:off x="142875" y="3754438"/>
            <a:ext cx="309563" cy="0"/>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1" name="Straight Connector 126">
            <a:extLst>
              <a:ext uri="{FF2B5EF4-FFF2-40B4-BE49-F238E27FC236}">
                <a16:creationId xmlns:a16="http://schemas.microsoft.com/office/drawing/2014/main" id="{5F284406-41DA-4329-9B19-1D00C3792203}"/>
              </a:ext>
            </a:extLst>
          </p:cNvPr>
          <p:cNvCxnSpPr>
            <a:cxnSpLocks/>
          </p:cNvCxnSpPr>
          <p:nvPr/>
        </p:nvCxnSpPr>
        <p:spPr bwMode="auto">
          <a:xfrm>
            <a:off x="142875" y="4576763"/>
            <a:ext cx="309563" cy="0"/>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2" name="Straight Connector 127">
            <a:extLst>
              <a:ext uri="{FF2B5EF4-FFF2-40B4-BE49-F238E27FC236}">
                <a16:creationId xmlns:a16="http://schemas.microsoft.com/office/drawing/2014/main" id="{54EADBC8-B3F5-4E94-A699-83665D3A44A0}"/>
              </a:ext>
            </a:extLst>
          </p:cNvPr>
          <p:cNvCxnSpPr>
            <a:cxnSpLocks/>
          </p:cNvCxnSpPr>
          <p:nvPr/>
        </p:nvCxnSpPr>
        <p:spPr bwMode="auto">
          <a:xfrm>
            <a:off x="142875" y="5397500"/>
            <a:ext cx="309563" cy="0"/>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3" name="Straight Connector 128">
            <a:extLst>
              <a:ext uri="{FF2B5EF4-FFF2-40B4-BE49-F238E27FC236}">
                <a16:creationId xmlns:a16="http://schemas.microsoft.com/office/drawing/2014/main" id="{3921FCC8-A3AD-441F-9E7C-0471C570C1B2}"/>
              </a:ext>
            </a:extLst>
          </p:cNvPr>
          <p:cNvCxnSpPr>
            <a:cxnSpLocks/>
          </p:cNvCxnSpPr>
          <p:nvPr/>
        </p:nvCxnSpPr>
        <p:spPr bwMode="auto">
          <a:xfrm>
            <a:off x="147638" y="6216650"/>
            <a:ext cx="304800" cy="3175"/>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4" name="Straight Connector 131">
            <a:extLst>
              <a:ext uri="{FF2B5EF4-FFF2-40B4-BE49-F238E27FC236}">
                <a16:creationId xmlns:a16="http://schemas.microsoft.com/office/drawing/2014/main" id="{E7509B8B-7110-4A43-8636-51D80A1A7374}"/>
              </a:ext>
            </a:extLst>
          </p:cNvPr>
          <p:cNvCxnSpPr>
            <a:cxnSpLocks/>
          </p:cNvCxnSpPr>
          <p:nvPr/>
        </p:nvCxnSpPr>
        <p:spPr bwMode="auto">
          <a:xfrm flipV="1">
            <a:off x="5986463" y="2663825"/>
            <a:ext cx="512762" cy="1588"/>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6" name="Straight Connector 135">
            <a:extLst>
              <a:ext uri="{FF2B5EF4-FFF2-40B4-BE49-F238E27FC236}">
                <a16:creationId xmlns:a16="http://schemas.microsoft.com/office/drawing/2014/main" id="{F536DD14-82DC-4BA9-A0F2-40FCB29E8CB1}"/>
              </a:ext>
            </a:extLst>
          </p:cNvPr>
          <p:cNvCxnSpPr>
            <a:cxnSpLocks/>
          </p:cNvCxnSpPr>
          <p:nvPr/>
        </p:nvCxnSpPr>
        <p:spPr bwMode="auto">
          <a:xfrm flipV="1">
            <a:off x="5986463" y="3711122"/>
            <a:ext cx="512762" cy="1587"/>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29757" name="Straight Connector 137">
            <a:extLst>
              <a:ext uri="{FF2B5EF4-FFF2-40B4-BE49-F238E27FC236}">
                <a16:creationId xmlns:a16="http://schemas.microsoft.com/office/drawing/2014/main" id="{9FA1709D-505B-4A38-A426-BF57CB7B25C7}"/>
              </a:ext>
            </a:extLst>
          </p:cNvPr>
          <p:cNvCxnSpPr>
            <a:cxnSpLocks/>
          </p:cNvCxnSpPr>
          <p:nvPr/>
        </p:nvCxnSpPr>
        <p:spPr bwMode="auto">
          <a:xfrm flipV="1">
            <a:off x="5999163" y="5577267"/>
            <a:ext cx="500062" cy="3175"/>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sp>
        <p:nvSpPr>
          <p:cNvPr id="140" name="Rectangle 139">
            <a:extLst>
              <a:ext uri="{FF2B5EF4-FFF2-40B4-BE49-F238E27FC236}">
                <a16:creationId xmlns:a16="http://schemas.microsoft.com/office/drawing/2014/main" id="{1D44E970-9EB6-4D90-BE4B-2437422041CC}"/>
              </a:ext>
            </a:extLst>
          </p:cNvPr>
          <p:cNvSpPr/>
          <p:nvPr/>
        </p:nvSpPr>
        <p:spPr>
          <a:xfrm>
            <a:off x="3170238" y="6330950"/>
            <a:ext cx="2641600" cy="4333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Children &amp; Youth Comm</a:t>
            </a:r>
          </a:p>
        </p:txBody>
      </p:sp>
      <p:cxnSp>
        <p:nvCxnSpPr>
          <p:cNvPr id="29759" name="Straight Connector 140">
            <a:extLst>
              <a:ext uri="{FF2B5EF4-FFF2-40B4-BE49-F238E27FC236}">
                <a16:creationId xmlns:a16="http://schemas.microsoft.com/office/drawing/2014/main" id="{495566E0-8C29-4AA0-B00E-B9BD48655929}"/>
              </a:ext>
            </a:extLst>
          </p:cNvPr>
          <p:cNvCxnSpPr>
            <a:cxnSpLocks/>
          </p:cNvCxnSpPr>
          <p:nvPr/>
        </p:nvCxnSpPr>
        <p:spPr bwMode="auto">
          <a:xfrm flipV="1">
            <a:off x="2949575" y="6084888"/>
            <a:ext cx="219075"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60" name="Straight Connector 141">
            <a:extLst>
              <a:ext uri="{FF2B5EF4-FFF2-40B4-BE49-F238E27FC236}">
                <a16:creationId xmlns:a16="http://schemas.microsoft.com/office/drawing/2014/main" id="{754BB046-528C-4D77-B74F-D0ECD918258C}"/>
              </a:ext>
            </a:extLst>
          </p:cNvPr>
          <p:cNvCxnSpPr>
            <a:cxnSpLocks/>
          </p:cNvCxnSpPr>
          <p:nvPr/>
        </p:nvCxnSpPr>
        <p:spPr bwMode="auto">
          <a:xfrm flipV="1">
            <a:off x="2954338" y="6586538"/>
            <a:ext cx="219075"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9761" name="Straight Connector 142">
            <a:extLst>
              <a:ext uri="{FF2B5EF4-FFF2-40B4-BE49-F238E27FC236}">
                <a16:creationId xmlns:a16="http://schemas.microsoft.com/office/drawing/2014/main" id="{A21590EF-8019-4110-A454-AFD3121557AE}"/>
              </a:ext>
            </a:extLst>
          </p:cNvPr>
          <p:cNvCxnSpPr>
            <a:cxnSpLocks/>
          </p:cNvCxnSpPr>
          <p:nvPr/>
        </p:nvCxnSpPr>
        <p:spPr bwMode="auto">
          <a:xfrm flipH="1" flipV="1">
            <a:off x="2949575" y="6084888"/>
            <a:ext cx="9525" cy="500062"/>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3" name="Straight Connector 86">
            <a:extLst>
              <a:ext uri="{FF2B5EF4-FFF2-40B4-BE49-F238E27FC236}">
                <a16:creationId xmlns:a16="http://schemas.microsoft.com/office/drawing/2014/main" id="{8F1DDD4E-F715-B358-2834-0EE28A17AC3E}"/>
              </a:ext>
            </a:extLst>
          </p:cNvPr>
          <p:cNvCxnSpPr>
            <a:cxnSpLocks/>
          </p:cNvCxnSpPr>
          <p:nvPr/>
        </p:nvCxnSpPr>
        <p:spPr bwMode="auto">
          <a:xfrm>
            <a:off x="8281988" y="6540500"/>
            <a:ext cx="341312" cy="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6" name="Rectangle 5">
            <a:extLst>
              <a:ext uri="{FF2B5EF4-FFF2-40B4-BE49-F238E27FC236}">
                <a16:creationId xmlns:a16="http://schemas.microsoft.com/office/drawing/2014/main" id="{7BB71FF9-6ED3-647E-6C76-9AC695C7DF3F}"/>
              </a:ext>
            </a:extLst>
          </p:cNvPr>
          <p:cNvSpPr/>
          <p:nvPr/>
        </p:nvSpPr>
        <p:spPr>
          <a:xfrm>
            <a:off x="8586788" y="5549107"/>
            <a:ext cx="1572574" cy="6397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a:r>
              <a:rPr lang="en-US" dirty="0">
                <a:solidFill>
                  <a:srgbClr val="000000"/>
                </a:solidFill>
                <a:latin typeface="Arial"/>
              </a:rPr>
              <a:t>Post Photographer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BB3DC92B-647D-4512-8AF7-5639885A7BA8}"/>
              </a:ext>
            </a:extLst>
          </p:cNvPr>
          <p:cNvSpPr/>
          <p:nvPr/>
        </p:nvSpPr>
        <p:spPr>
          <a:xfrm>
            <a:off x="838194" y="3024207"/>
            <a:ext cx="1530621" cy="993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Deputy Vice Cmdr Americanism</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443199C-E128-4605-9CFB-0F288B91D9EE}"/>
              </a:ext>
            </a:extLst>
          </p:cNvPr>
          <p:cNvSpPr txBox="1"/>
          <p:nvPr/>
        </p:nvSpPr>
        <p:spPr>
          <a:xfrm>
            <a:off x="437326" y="172281"/>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18" name="TextBox 17">
            <a:extLst>
              <a:ext uri="{FF2B5EF4-FFF2-40B4-BE49-F238E27FC236}">
                <a16:creationId xmlns:a16="http://schemas.microsoft.com/office/drawing/2014/main" id="{5CA41C38-4FD8-4C4A-8411-7FB4C0D468E4}"/>
              </a:ext>
            </a:extLst>
          </p:cNvPr>
          <p:cNvSpPr txBox="1"/>
          <p:nvPr/>
        </p:nvSpPr>
        <p:spPr>
          <a:xfrm>
            <a:off x="5950226" y="241537"/>
            <a:ext cx="6652591" cy="40934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Sponsor </a:t>
            </a: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Boys State and Girls 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*Patriotic and Civic instruction in schools</a:t>
            </a: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 ie Flag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*Support of JROTC at S Brunswick HS – Vets in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Classroom and Jr Shooting Prog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*Support naturalization of alien citizens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*Combat anti-Americanism propaganda by educating the public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*Scouting Support:  Eagle Scout of Yr, BS High Adventure Award,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Scout Ldr of Yr, Scout Troop/Pack Unit Award, Scout Council Pancake Bfst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*Participation in Operation Comfort Warriors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*Sponsor and Process Oratorical Contest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*Process Richie Stewart Hat Trick Scholarship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*Law Enforcement Officer of Year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*Firefighter/EMT of Year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*SBMS Speaker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9" name="Rectangle 18">
            <a:extLst>
              <a:ext uri="{FF2B5EF4-FFF2-40B4-BE49-F238E27FC236}">
                <a16:creationId xmlns:a16="http://schemas.microsoft.com/office/drawing/2014/main" id="{EA8D9E7E-23F3-41B4-B775-B8C25FD39218}"/>
              </a:ext>
            </a:extLst>
          </p:cNvPr>
          <p:cNvSpPr/>
          <p:nvPr/>
        </p:nvSpPr>
        <p:spPr>
          <a:xfrm>
            <a:off x="2999202" y="1794460"/>
            <a:ext cx="2590804"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Americanism Committee</a:t>
            </a:r>
          </a:p>
        </p:txBody>
      </p:sp>
      <p:sp>
        <p:nvSpPr>
          <p:cNvPr id="20" name="Left Brace 19">
            <a:extLst>
              <a:ext uri="{FF2B5EF4-FFF2-40B4-BE49-F238E27FC236}">
                <a16:creationId xmlns:a16="http://schemas.microsoft.com/office/drawing/2014/main" id="{2210E558-B667-4AF3-A7DB-D3D8365AF7E9}"/>
              </a:ext>
            </a:extLst>
          </p:cNvPr>
          <p:cNvSpPr/>
          <p:nvPr/>
        </p:nvSpPr>
        <p:spPr>
          <a:xfrm>
            <a:off x="5687472" y="241537"/>
            <a:ext cx="349138" cy="35857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58D4CEB2-E8D1-4BF8-8C84-05D9B7E3873C}"/>
              </a:ext>
            </a:extLst>
          </p:cNvPr>
          <p:cNvCxnSpPr>
            <a:cxnSpLocks/>
            <a:stCxn id="34" idx="3"/>
            <a:endCxn id="19" idx="1"/>
          </p:cNvCxnSpPr>
          <p:nvPr/>
        </p:nvCxnSpPr>
        <p:spPr>
          <a:xfrm flipV="1">
            <a:off x="2368815" y="2086008"/>
            <a:ext cx="630387" cy="1434999"/>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FD65DB2D-9A99-41D8-A5FA-B7D6139DA9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BA03DB6-ECBF-4E0E-8CAD-638137B20279}"/>
              </a:ext>
            </a:extLst>
          </p:cNvPr>
          <p:cNvSpPr txBox="1"/>
          <p:nvPr/>
        </p:nvSpPr>
        <p:spPr>
          <a:xfrm>
            <a:off x="907467" y="4100942"/>
            <a:ext cx="153062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Budget Line 4.11-4.65, 5.0</a:t>
            </a:r>
          </a:p>
        </p:txBody>
      </p:sp>
      <p:sp>
        <p:nvSpPr>
          <p:cNvPr id="21" name="Rectangle 20">
            <a:extLst>
              <a:ext uri="{FF2B5EF4-FFF2-40B4-BE49-F238E27FC236}">
                <a16:creationId xmlns:a16="http://schemas.microsoft.com/office/drawing/2014/main" id="{22026466-D23C-41E8-A293-6AC819A789B3}"/>
              </a:ext>
            </a:extLst>
          </p:cNvPr>
          <p:cNvSpPr/>
          <p:nvPr/>
        </p:nvSpPr>
        <p:spPr>
          <a:xfrm>
            <a:off x="2993521" y="4808877"/>
            <a:ext cx="2590804"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Children and Youth Committee</a:t>
            </a:r>
          </a:p>
        </p:txBody>
      </p:sp>
      <p:cxnSp>
        <p:nvCxnSpPr>
          <p:cNvPr id="13" name="Straight Connector 12">
            <a:extLst>
              <a:ext uri="{FF2B5EF4-FFF2-40B4-BE49-F238E27FC236}">
                <a16:creationId xmlns:a16="http://schemas.microsoft.com/office/drawing/2014/main" id="{2F78A01C-05B3-412C-83DC-7380C237AA54}"/>
              </a:ext>
            </a:extLst>
          </p:cNvPr>
          <p:cNvCxnSpPr>
            <a:cxnSpLocks/>
            <a:stCxn id="34" idx="3"/>
            <a:endCxn id="21" idx="1"/>
          </p:cNvCxnSpPr>
          <p:nvPr/>
        </p:nvCxnSpPr>
        <p:spPr>
          <a:xfrm>
            <a:off x="2368815" y="3521007"/>
            <a:ext cx="624706" cy="157941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AFD7C6A-A95C-450B-B4BF-1BD73CA9EF85}"/>
              </a:ext>
            </a:extLst>
          </p:cNvPr>
          <p:cNvSpPr txBox="1"/>
          <p:nvPr/>
        </p:nvSpPr>
        <p:spPr>
          <a:xfrm>
            <a:off x="6054435" y="4155927"/>
            <a:ext cx="4932218"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*Aid and Service to children of veterans including Temporary Financial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*Laboring for the betterment of child conditions including coordinating services and agencies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*Act as intermediary for the needy child of a vet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*Family Support Network, Health and Child Safety and National Family Week support</a:t>
            </a:r>
          </a:p>
        </p:txBody>
      </p:sp>
      <p:sp>
        <p:nvSpPr>
          <p:cNvPr id="25" name="Left Brace 24">
            <a:extLst>
              <a:ext uri="{FF2B5EF4-FFF2-40B4-BE49-F238E27FC236}">
                <a16:creationId xmlns:a16="http://schemas.microsoft.com/office/drawing/2014/main" id="{13C2DA19-B59F-4A28-81D8-01C259D2192C}"/>
              </a:ext>
            </a:extLst>
          </p:cNvPr>
          <p:cNvSpPr/>
          <p:nvPr/>
        </p:nvSpPr>
        <p:spPr>
          <a:xfrm>
            <a:off x="5687472" y="4214334"/>
            <a:ext cx="349137" cy="192428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ECDA702-A307-4F73-A18B-B9A30A3982B2}"/>
              </a:ext>
            </a:extLst>
          </p:cNvPr>
          <p:cNvSpPr txBox="1"/>
          <p:nvPr/>
        </p:nvSpPr>
        <p:spPr>
          <a:xfrm>
            <a:off x="167299" y="5900786"/>
            <a:ext cx="933038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5.21, 5.61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4.11, 4.12, 4.31, 4.41, 4.42, 4.51, 4.61, 4.65, 5.11, 5.21, 5.22, 5.31, 5.41, 5.61, 5.71, 5.81, 6.32 </a:t>
            </a:r>
          </a:p>
        </p:txBody>
      </p:sp>
      <p:sp>
        <p:nvSpPr>
          <p:cNvPr id="2" name="TextBox 1">
            <a:extLst>
              <a:ext uri="{FF2B5EF4-FFF2-40B4-BE49-F238E27FC236}">
                <a16:creationId xmlns:a16="http://schemas.microsoft.com/office/drawing/2014/main" id="{03D09C7D-31DB-433E-8424-F41A607E881C}"/>
              </a:ext>
            </a:extLst>
          </p:cNvPr>
          <p:cNvSpPr txBox="1"/>
          <p:nvPr/>
        </p:nvSpPr>
        <p:spPr>
          <a:xfrm>
            <a:off x="531628" y="701749"/>
            <a:ext cx="5052697" cy="1200329"/>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all matters pertaining to the Americanism Pillar as defined by the American Legion and performing other duties as assigned by the Commander. </a:t>
            </a:r>
          </a:p>
        </p:txBody>
      </p:sp>
    </p:spTree>
    <p:extLst>
      <p:ext uri="{BB962C8B-B14F-4D97-AF65-F5344CB8AC3E}">
        <p14:creationId xmlns:p14="http://schemas.microsoft.com/office/powerpoint/2010/main" val="74388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5CB8439-7D4B-45E2-A28B-91FA67DF8A42}"/>
              </a:ext>
            </a:extLst>
          </p:cNvPr>
          <p:cNvSpPr/>
          <p:nvPr/>
        </p:nvSpPr>
        <p:spPr>
          <a:xfrm>
            <a:off x="1584239" y="3714696"/>
            <a:ext cx="1603513" cy="566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Sergeant of Arms</a:t>
            </a:r>
          </a:p>
        </p:txBody>
      </p:sp>
      <p:sp>
        <p:nvSpPr>
          <p:cNvPr id="19" name="Rectangle 18">
            <a:extLst>
              <a:ext uri="{FF2B5EF4-FFF2-40B4-BE49-F238E27FC236}">
                <a16:creationId xmlns:a16="http://schemas.microsoft.com/office/drawing/2014/main" id="{6FBFAB67-04F2-4198-8A3F-1EB51796FF10}"/>
              </a:ext>
            </a:extLst>
          </p:cNvPr>
          <p:cNvSpPr/>
          <p:nvPr/>
        </p:nvSpPr>
        <p:spPr>
          <a:xfrm>
            <a:off x="4015871" y="3557479"/>
            <a:ext cx="2224985" cy="8686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House and Entertainment Comm</a:t>
            </a:r>
          </a:p>
        </p:txBody>
      </p:sp>
      <p:cxnSp>
        <p:nvCxnSpPr>
          <p:cNvPr id="47" name="Straight Connector 46">
            <a:extLst>
              <a:ext uri="{FF2B5EF4-FFF2-40B4-BE49-F238E27FC236}">
                <a16:creationId xmlns:a16="http://schemas.microsoft.com/office/drawing/2014/main" id="{2B81393B-619A-4D0F-8EB0-4BD799A511A1}"/>
              </a:ext>
            </a:extLst>
          </p:cNvPr>
          <p:cNvCxnSpPr>
            <a:cxnSpLocks/>
            <a:stCxn id="7" idx="3"/>
            <a:endCxn id="19" idx="1"/>
          </p:cNvCxnSpPr>
          <p:nvPr/>
        </p:nvCxnSpPr>
        <p:spPr>
          <a:xfrm flipV="1">
            <a:off x="3187752" y="3991790"/>
            <a:ext cx="828119" cy="6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6EFA31F-8EF5-4828-A943-E190F8C23E89}"/>
              </a:ext>
            </a:extLst>
          </p:cNvPr>
          <p:cNvSpPr txBox="1"/>
          <p:nvPr/>
        </p:nvSpPr>
        <p:spPr>
          <a:xfrm>
            <a:off x="6797767" y="3388476"/>
            <a:ext cx="4287823"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*Arrange meeting space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*Prepare meeting space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*Cleanup after events and meetings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*Arrange for Post social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*New member on-boarding process</a:t>
            </a:r>
          </a:p>
        </p:txBody>
      </p:sp>
      <p:sp>
        <p:nvSpPr>
          <p:cNvPr id="38" name="Left Brace 37">
            <a:extLst>
              <a:ext uri="{FF2B5EF4-FFF2-40B4-BE49-F238E27FC236}">
                <a16:creationId xmlns:a16="http://schemas.microsoft.com/office/drawing/2014/main" id="{45F34B43-9EE0-41A6-A23E-45AF37A45C46}"/>
              </a:ext>
            </a:extLst>
          </p:cNvPr>
          <p:cNvSpPr/>
          <p:nvPr/>
        </p:nvSpPr>
        <p:spPr>
          <a:xfrm>
            <a:off x="6612214" y="3388476"/>
            <a:ext cx="283886" cy="14773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5D965986-27A9-4ACC-B1EC-ED33B13B1E06}"/>
              </a:ext>
            </a:extLst>
          </p:cNvPr>
          <p:cNvSpPr txBox="1"/>
          <p:nvPr/>
        </p:nvSpPr>
        <p:spPr>
          <a:xfrm>
            <a:off x="2572182" y="115721"/>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2" name="Slide Number Placeholder 1">
            <a:extLst>
              <a:ext uri="{FF2B5EF4-FFF2-40B4-BE49-F238E27FC236}">
                <a16:creationId xmlns:a16="http://schemas.microsoft.com/office/drawing/2014/main" id="{00C558A5-CAED-432C-AA9D-4FF0107D40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12D1CF0-24A1-422C-81FD-0DB351822427}"/>
              </a:ext>
            </a:extLst>
          </p:cNvPr>
          <p:cNvSpPr txBox="1"/>
          <p:nvPr/>
        </p:nvSpPr>
        <p:spPr>
          <a:xfrm>
            <a:off x="167300" y="5575492"/>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7.71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7.71</a:t>
            </a:r>
          </a:p>
        </p:txBody>
      </p:sp>
      <p:sp>
        <p:nvSpPr>
          <p:cNvPr id="13" name="TextBox 12">
            <a:extLst>
              <a:ext uri="{FF2B5EF4-FFF2-40B4-BE49-F238E27FC236}">
                <a16:creationId xmlns:a16="http://schemas.microsoft.com/office/drawing/2014/main" id="{FB518129-AFF5-4722-85EF-C8A82EBBFECF}"/>
              </a:ext>
            </a:extLst>
          </p:cNvPr>
          <p:cNvSpPr txBox="1"/>
          <p:nvPr/>
        </p:nvSpPr>
        <p:spPr>
          <a:xfrm>
            <a:off x="699247" y="753035"/>
            <a:ext cx="10969296" cy="230832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Serves as the Post’s </a:t>
            </a: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first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face to members and shall endeavor to create an atmosphere conducive to member participation and performs other duties as assigned by the Commander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meeting room set-up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Assisting the Adjutant with slide preparation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Member sign-in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New member introductions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Preserving order at meetings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the planning and successful execution of various Post member social events throughout the year </a:t>
            </a:r>
          </a:p>
        </p:txBody>
      </p:sp>
    </p:spTree>
    <p:extLst>
      <p:ext uri="{BB962C8B-B14F-4D97-AF65-F5344CB8AC3E}">
        <p14:creationId xmlns:p14="http://schemas.microsoft.com/office/powerpoint/2010/main" val="83417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CDA765B-B8F5-49B9-8542-65056B3B830C}"/>
              </a:ext>
            </a:extLst>
          </p:cNvPr>
          <p:cNvSpPr/>
          <p:nvPr/>
        </p:nvSpPr>
        <p:spPr>
          <a:xfrm>
            <a:off x="545852" y="4479102"/>
            <a:ext cx="1427919" cy="7421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Service Officer</a:t>
            </a:r>
          </a:p>
        </p:txBody>
      </p:sp>
      <p:sp>
        <p:nvSpPr>
          <p:cNvPr id="23" name="Rectangle 22">
            <a:extLst>
              <a:ext uri="{FF2B5EF4-FFF2-40B4-BE49-F238E27FC236}">
                <a16:creationId xmlns:a16="http://schemas.microsoft.com/office/drawing/2014/main" id="{012FAE23-22FB-4AFE-BF41-F6858EF363E3}"/>
              </a:ext>
            </a:extLst>
          </p:cNvPr>
          <p:cNvSpPr/>
          <p:nvPr/>
        </p:nvSpPr>
        <p:spPr>
          <a:xfrm>
            <a:off x="2480675" y="4548661"/>
            <a:ext cx="214685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Veterans Affairs and Rehab Comm</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20EED0C-4C34-462B-94C7-08EE75F72564}"/>
              </a:ext>
            </a:extLst>
          </p:cNvPr>
          <p:cNvSpPr txBox="1"/>
          <p:nvPr/>
        </p:nvSpPr>
        <p:spPr>
          <a:xfrm>
            <a:off x="5203596" y="3327739"/>
            <a:ext cx="6750645" cy="34163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*Work to identify, validate and coordinate assistance to Post veterans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*Assist Post members in prosecution of all just claims against US, NC, employers and relief</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*Coordinate with county VSO, State Dept of Veteran Affairs and US Dept of Veteran Affairs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*Coordinate Post support of rehabilitation services for veterans.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*Coordinate VA Voluntary Services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*Work to identify, validate and coordinate assistance to needy county veterans (e.g. employment &amp; homeless)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*Coordinate Post support of rehabilitation services for county veterans</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(e.g. disabled Veterans Outreach)</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Left Brace 29">
            <a:extLst>
              <a:ext uri="{FF2B5EF4-FFF2-40B4-BE49-F238E27FC236}">
                <a16:creationId xmlns:a16="http://schemas.microsoft.com/office/drawing/2014/main" id="{B8118956-31C9-4BB1-9A90-B79070C41CC7}"/>
              </a:ext>
            </a:extLst>
          </p:cNvPr>
          <p:cNvSpPr/>
          <p:nvPr/>
        </p:nvSpPr>
        <p:spPr>
          <a:xfrm>
            <a:off x="4833454" y="3282783"/>
            <a:ext cx="451121" cy="31745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C5DDDEAE-A75D-463E-80D4-F32C8562B424}"/>
              </a:ext>
            </a:extLst>
          </p:cNvPr>
          <p:cNvSpPr txBox="1"/>
          <p:nvPr/>
        </p:nvSpPr>
        <p:spPr>
          <a:xfrm>
            <a:off x="2638671" y="113941"/>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4" name="Slide Number Placeholder 3">
            <a:extLst>
              <a:ext uri="{FF2B5EF4-FFF2-40B4-BE49-F238E27FC236}">
                <a16:creationId xmlns:a16="http://schemas.microsoft.com/office/drawing/2014/main" id="{482CBB96-4DFB-45C7-B543-6F740CE30D1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07056C97-7B5B-47C1-93F0-595A2FD2C48F}"/>
              </a:ext>
            </a:extLst>
          </p:cNvPr>
          <p:cNvSpPr txBox="1"/>
          <p:nvPr/>
        </p:nvSpPr>
        <p:spPr>
          <a:xfrm>
            <a:off x="167301" y="5592301"/>
            <a:ext cx="46661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1.51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1.11, 1.12, 1.22, 1.61</a:t>
            </a:r>
          </a:p>
        </p:txBody>
      </p:sp>
      <p:cxnSp>
        <p:nvCxnSpPr>
          <p:cNvPr id="13" name="Straight Connector 12">
            <a:extLst>
              <a:ext uri="{FF2B5EF4-FFF2-40B4-BE49-F238E27FC236}">
                <a16:creationId xmlns:a16="http://schemas.microsoft.com/office/drawing/2014/main" id="{F1B02A70-F7D1-4128-8A6C-8170A2B10F84}"/>
              </a:ext>
            </a:extLst>
          </p:cNvPr>
          <p:cNvCxnSpPr>
            <a:cxnSpLocks/>
          </p:cNvCxnSpPr>
          <p:nvPr/>
        </p:nvCxnSpPr>
        <p:spPr>
          <a:xfrm flipV="1">
            <a:off x="1973771" y="4803442"/>
            <a:ext cx="501746" cy="2512"/>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D4595E6-4696-4482-8E22-3B0570250C6A}"/>
              </a:ext>
            </a:extLst>
          </p:cNvPr>
          <p:cNvSpPr txBox="1"/>
          <p:nvPr/>
        </p:nvSpPr>
        <p:spPr>
          <a:xfrm>
            <a:off x="384504" y="544953"/>
            <a:ext cx="11530976" cy="2585323"/>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bringing to the attention of all veterans and their dependents the rights and benefits granted to them by law and other duties assigned by the Commander</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Know how to access and utilize services available through Legion channels and other community agencies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Assists younger veterans who may not be fully versed in veteran’s benefits and programs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Assists older veterans needing advice on how to integrate possible benefits into their retirement plans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Assures dependents are visited as soon as feasible after a veteran's death</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Remains conversant in applicable legislative matters and shares with Post members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Working in cooperation with the Post Judge Advocate, aids in individual Post member understanding and in-turn the Post's support of the national organization's efforts </a:t>
            </a:r>
          </a:p>
        </p:txBody>
      </p:sp>
    </p:spTree>
    <p:extLst>
      <p:ext uri="{BB962C8B-B14F-4D97-AF65-F5344CB8AC3E}">
        <p14:creationId xmlns:p14="http://schemas.microsoft.com/office/powerpoint/2010/main" val="321098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CCB788-639B-4F50-A242-9F7B4AB6EAF4}"/>
              </a:ext>
            </a:extLst>
          </p:cNvPr>
          <p:cNvSpPr/>
          <p:nvPr/>
        </p:nvSpPr>
        <p:spPr>
          <a:xfrm>
            <a:off x="523457" y="2647320"/>
            <a:ext cx="1205938"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Chaplain</a:t>
            </a:r>
          </a:p>
        </p:txBody>
      </p:sp>
      <p:sp>
        <p:nvSpPr>
          <p:cNvPr id="18" name="Rectangle 17">
            <a:extLst>
              <a:ext uri="{FF2B5EF4-FFF2-40B4-BE49-F238E27FC236}">
                <a16:creationId xmlns:a16="http://schemas.microsoft.com/office/drawing/2014/main" id="{A41F7422-D344-49DB-AECF-63F4010A63B0}"/>
              </a:ext>
            </a:extLst>
          </p:cNvPr>
          <p:cNvSpPr/>
          <p:nvPr/>
        </p:nvSpPr>
        <p:spPr>
          <a:xfrm>
            <a:off x="2292618" y="2641307"/>
            <a:ext cx="2441722" cy="616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Visiting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and Comfort Comm</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8AB67A07-A5F6-4FBA-B6B5-9689A875D617}"/>
              </a:ext>
            </a:extLst>
          </p:cNvPr>
          <p:cNvSpPr txBox="1"/>
          <p:nvPr/>
        </p:nvSpPr>
        <p:spPr>
          <a:xfrm flipH="1">
            <a:off x="5467246" y="2619719"/>
            <a:ext cx="598932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*Visiting and comforting members and family when sick or bereaved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*Visit ex-service personnel in hospitals</a:t>
            </a:r>
          </a:p>
        </p:txBody>
      </p:sp>
      <p:sp>
        <p:nvSpPr>
          <p:cNvPr id="2" name="Left Brace 1">
            <a:extLst>
              <a:ext uri="{FF2B5EF4-FFF2-40B4-BE49-F238E27FC236}">
                <a16:creationId xmlns:a16="http://schemas.microsoft.com/office/drawing/2014/main" id="{C103922E-041A-47DF-8F71-CEBC26BDAD91}"/>
              </a:ext>
            </a:extLst>
          </p:cNvPr>
          <p:cNvSpPr/>
          <p:nvPr/>
        </p:nvSpPr>
        <p:spPr>
          <a:xfrm>
            <a:off x="5194852" y="2653349"/>
            <a:ext cx="272394" cy="9233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C5DDDEAE-A75D-463E-80D4-F32C8562B424}"/>
              </a:ext>
            </a:extLst>
          </p:cNvPr>
          <p:cNvSpPr txBox="1"/>
          <p:nvPr/>
        </p:nvSpPr>
        <p:spPr>
          <a:xfrm>
            <a:off x="2911065" y="192909"/>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4" name="Slide Number Placeholder 3">
            <a:extLst>
              <a:ext uri="{FF2B5EF4-FFF2-40B4-BE49-F238E27FC236}">
                <a16:creationId xmlns:a16="http://schemas.microsoft.com/office/drawing/2014/main" id="{482CBB96-4DFB-45C7-B543-6F740CE30D1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2524FDDE-6B1B-46F6-9FE3-66D6303789A5}"/>
              </a:ext>
            </a:extLst>
          </p:cNvPr>
          <p:cNvCxnSpPr>
            <a:cxnSpLocks/>
          </p:cNvCxnSpPr>
          <p:nvPr/>
        </p:nvCxnSpPr>
        <p:spPr>
          <a:xfrm flipV="1">
            <a:off x="1732803" y="2954570"/>
            <a:ext cx="557187" cy="123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64E0F8-535A-41CE-82A9-2DCA59765E5A}"/>
              </a:ext>
            </a:extLst>
          </p:cNvPr>
          <p:cNvSpPr txBox="1"/>
          <p:nvPr/>
        </p:nvSpPr>
        <p:spPr>
          <a:xfrm>
            <a:off x="167301" y="5592301"/>
            <a:ext cx="46661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None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1.31, 2.91, 3.71</a:t>
            </a:r>
          </a:p>
        </p:txBody>
      </p:sp>
      <p:sp>
        <p:nvSpPr>
          <p:cNvPr id="6" name="TextBox 5">
            <a:extLst>
              <a:ext uri="{FF2B5EF4-FFF2-40B4-BE49-F238E27FC236}">
                <a16:creationId xmlns:a16="http://schemas.microsoft.com/office/drawing/2014/main" id="{435F9F46-A886-475F-B234-85DEF0E7AF52}"/>
              </a:ext>
            </a:extLst>
          </p:cNvPr>
          <p:cNvSpPr txBox="1"/>
          <p:nvPr/>
        </p:nvSpPr>
        <p:spPr>
          <a:xfrm>
            <a:off x="933254" y="650449"/>
            <a:ext cx="8880049"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Charged with the spiritual welfare of the Post comrades and will offer divine but nonsectarian service in the event of illness, dedications, funerals, public functions, etc.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Adheres to such ceremonial rituals as are recommended by the National or Department headquarters and perform other duties as assigned by the Commander.</a:t>
            </a:r>
          </a:p>
        </p:txBody>
      </p:sp>
    </p:spTree>
    <p:extLst>
      <p:ext uri="{BB962C8B-B14F-4D97-AF65-F5344CB8AC3E}">
        <p14:creationId xmlns:p14="http://schemas.microsoft.com/office/powerpoint/2010/main" val="96467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E900DCF8-BA3C-4877-B4E7-251F357D74AC}"/>
              </a:ext>
            </a:extLst>
          </p:cNvPr>
          <p:cNvSpPr txBox="1"/>
          <p:nvPr/>
        </p:nvSpPr>
        <p:spPr>
          <a:xfrm>
            <a:off x="157775" y="5821461"/>
            <a:ext cx="550978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None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7.12, 7.13, 7.14, 7.15, 7.16</a:t>
            </a:r>
          </a:p>
        </p:txBody>
      </p:sp>
      <p:sp>
        <p:nvSpPr>
          <p:cNvPr id="5" name="Rectangle 4">
            <a:extLst>
              <a:ext uri="{FF2B5EF4-FFF2-40B4-BE49-F238E27FC236}">
                <a16:creationId xmlns:a16="http://schemas.microsoft.com/office/drawing/2014/main" id="{90A05729-359C-4AC6-9AA3-DF2A5C862197}"/>
              </a:ext>
            </a:extLst>
          </p:cNvPr>
          <p:cNvSpPr/>
          <p:nvPr/>
        </p:nvSpPr>
        <p:spPr>
          <a:xfrm>
            <a:off x="4059455" y="4167569"/>
            <a:ext cx="109330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Historian</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ED686D67-D171-4E8D-877B-340B6E6297D5}"/>
              </a:ext>
            </a:extLst>
          </p:cNvPr>
          <p:cNvSpPr/>
          <p:nvPr/>
        </p:nvSpPr>
        <p:spPr>
          <a:xfrm>
            <a:off x="583096" y="4587595"/>
            <a:ext cx="214685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Public Relations Officer</a:t>
            </a:r>
          </a:p>
        </p:txBody>
      </p:sp>
      <p:sp>
        <p:nvSpPr>
          <p:cNvPr id="49" name="TextBox 48">
            <a:extLst>
              <a:ext uri="{FF2B5EF4-FFF2-40B4-BE49-F238E27FC236}">
                <a16:creationId xmlns:a16="http://schemas.microsoft.com/office/drawing/2014/main" id="{4DA3EC92-B29F-4FCF-B8B3-E804E6FD948C}"/>
              </a:ext>
            </a:extLst>
          </p:cNvPr>
          <p:cNvSpPr txBox="1"/>
          <p:nvPr/>
        </p:nvSpPr>
        <p:spPr>
          <a:xfrm>
            <a:off x="6354117" y="4981409"/>
            <a:ext cx="5327374" cy="175432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*Promotion of all public support for the Post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*Establish and keep contact with American Legion:  Magazine, Dept and Nat’l news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*Establish local publicity of Post programs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*Create and maintain Post website, social media, and telephone answering service.</a:t>
            </a:r>
          </a:p>
        </p:txBody>
      </p:sp>
      <p:sp>
        <p:nvSpPr>
          <p:cNvPr id="63" name="Left Brace 62">
            <a:extLst>
              <a:ext uri="{FF2B5EF4-FFF2-40B4-BE49-F238E27FC236}">
                <a16:creationId xmlns:a16="http://schemas.microsoft.com/office/drawing/2014/main" id="{4972C5CD-2362-4F79-BF49-0DE68A7BB79C}"/>
              </a:ext>
            </a:extLst>
          </p:cNvPr>
          <p:cNvSpPr/>
          <p:nvPr/>
        </p:nvSpPr>
        <p:spPr>
          <a:xfrm>
            <a:off x="5910470" y="4981409"/>
            <a:ext cx="443647" cy="175432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7352685-4F0B-4D2B-8258-F2D02A816436}"/>
              </a:ext>
            </a:extLst>
          </p:cNvPr>
          <p:cNvSpPr txBox="1"/>
          <p:nvPr/>
        </p:nvSpPr>
        <p:spPr>
          <a:xfrm>
            <a:off x="2656663" y="205542"/>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21" name="Rectangle 20">
            <a:extLst>
              <a:ext uri="{FF2B5EF4-FFF2-40B4-BE49-F238E27FC236}">
                <a16:creationId xmlns:a16="http://schemas.microsoft.com/office/drawing/2014/main" id="{960DC845-14E0-4747-9C7D-F9D0F01C1088}"/>
              </a:ext>
            </a:extLst>
          </p:cNvPr>
          <p:cNvSpPr/>
          <p:nvPr/>
        </p:nvSpPr>
        <p:spPr>
          <a:xfrm>
            <a:off x="4073600" y="5529913"/>
            <a:ext cx="1685895"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Public Relations Committee</a:t>
            </a:r>
          </a:p>
        </p:txBody>
      </p:sp>
      <p:cxnSp>
        <p:nvCxnSpPr>
          <p:cNvPr id="6" name="Straight Connector 5">
            <a:extLst>
              <a:ext uri="{FF2B5EF4-FFF2-40B4-BE49-F238E27FC236}">
                <a16:creationId xmlns:a16="http://schemas.microsoft.com/office/drawing/2014/main" id="{D988D03A-AF17-4BCD-8B1B-EE6A36210BD2}"/>
              </a:ext>
            </a:extLst>
          </p:cNvPr>
          <p:cNvCxnSpPr>
            <a:cxnSpLocks/>
            <a:stCxn id="56" idx="3"/>
            <a:endCxn id="5" idx="1"/>
          </p:cNvCxnSpPr>
          <p:nvPr/>
        </p:nvCxnSpPr>
        <p:spPr>
          <a:xfrm flipV="1">
            <a:off x="2729948" y="4459117"/>
            <a:ext cx="1329507" cy="420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03C54AE-5A49-4397-A1D4-A88E46369E50}"/>
              </a:ext>
            </a:extLst>
          </p:cNvPr>
          <p:cNvCxnSpPr>
            <a:cxnSpLocks/>
            <a:stCxn id="56" idx="3"/>
            <a:endCxn id="21" idx="1"/>
          </p:cNvCxnSpPr>
          <p:nvPr/>
        </p:nvCxnSpPr>
        <p:spPr>
          <a:xfrm>
            <a:off x="2729948" y="4879143"/>
            <a:ext cx="1343652" cy="942318"/>
          </a:xfrm>
          <a:prstGeom prst="line">
            <a:avLst/>
          </a:prstGeom>
        </p:spPr>
        <p:style>
          <a:lnRef idx="1">
            <a:schemeClr val="accent1"/>
          </a:lnRef>
          <a:fillRef idx="0">
            <a:schemeClr val="accent1"/>
          </a:fillRef>
          <a:effectRef idx="0">
            <a:schemeClr val="accent1"/>
          </a:effectRef>
          <a:fontRef idx="minor">
            <a:schemeClr val="tx1"/>
          </a:fontRef>
        </p:style>
      </p:cxnSp>
      <p:sp>
        <p:nvSpPr>
          <p:cNvPr id="15" name="Left Brace 14">
            <a:extLst>
              <a:ext uri="{FF2B5EF4-FFF2-40B4-BE49-F238E27FC236}">
                <a16:creationId xmlns:a16="http://schemas.microsoft.com/office/drawing/2014/main" id="{BADF097A-CC2B-403A-92AC-5B535D8E01EB}"/>
              </a:ext>
            </a:extLst>
          </p:cNvPr>
          <p:cNvSpPr/>
          <p:nvPr/>
        </p:nvSpPr>
        <p:spPr>
          <a:xfrm>
            <a:off x="5874176" y="4066953"/>
            <a:ext cx="443647" cy="6463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38B862D6-8F6A-4D81-A24A-870DB9006762}"/>
              </a:ext>
            </a:extLst>
          </p:cNvPr>
          <p:cNvSpPr txBox="1"/>
          <p:nvPr/>
        </p:nvSpPr>
        <p:spPr>
          <a:xfrm>
            <a:off x="6223711" y="4066953"/>
            <a:ext cx="5457779"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*Create and maintain a complete historical record of Post activities, including maintaining the Post scrap book</a:t>
            </a:r>
          </a:p>
        </p:txBody>
      </p:sp>
      <p:sp>
        <p:nvSpPr>
          <p:cNvPr id="8" name="TextBox 7">
            <a:extLst>
              <a:ext uri="{FF2B5EF4-FFF2-40B4-BE49-F238E27FC236}">
                <a16:creationId xmlns:a16="http://schemas.microsoft.com/office/drawing/2014/main" id="{DECBE0AA-635E-4E4A-85C7-A517DEA10606}"/>
              </a:ext>
            </a:extLst>
          </p:cNvPr>
          <p:cNvSpPr txBox="1"/>
          <p:nvPr/>
        </p:nvSpPr>
        <p:spPr>
          <a:xfrm>
            <a:off x="256094" y="598989"/>
            <a:ext cx="11679810" cy="313932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all matters pertaining to projecting the Post’s positive external image to the public and other duties as assigned by the Commander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the development, coordination and implementation of the Posts integrated communications plan with responsibility for all the Post’s published external communications, including the Post website and Facebook page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Duties include development of positive relationships with newspapers, magazines, radio, television and cable services that cover the Post’s service area. Alerting all media outlets that cover the Post’s service area about all potentially newsworthy Post activities and events, compose or edit all press releases following Associated Press guidelines and, after approval by the Commander, transmit them to the media.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Write or edit work written by others for American Legion National and Department publications, for Cat-Tales, and for other publications, including e-newsletters, about Post programs and submit them on a timely basis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Design, coordinate and publish Post brochures and fact sheets</a:t>
            </a:r>
          </a:p>
        </p:txBody>
      </p:sp>
      <p:sp>
        <p:nvSpPr>
          <p:cNvPr id="3" name="Rectangle 2">
            <a:extLst>
              <a:ext uri="{FF2B5EF4-FFF2-40B4-BE49-F238E27FC236}">
                <a16:creationId xmlns:a16="http://schemas.microsoft.com/office/drawing/2014/main" id="{74A34048-6A05-8E3A-61DA-824FE82B5D20}"/>
              </a:ext>
            </a:extLst>
          </p:cNvPr>
          <p:cNvSpPr/>
          <p:nvPr/>
        </p:nvSpPr>
        <p:spPr>
          <a:xfrm>
            <a:off x="4075311" y="4843904"/>
            <a:ext cx="1685895"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Post Photographer</a:t>
            </a:r>
          </a:p>
        </p:txBody>
      </p:sp>
      <p:cxnSp>
        <p:nvCxnSpPr>
          <p:cNvPr id="4" name="Straight Connector 3">
            <a:extLst>
              <a:ext uri="{FF2B5EF4-FFF2-40B4-BE49-F238E27FC236}">
                <a16:creationId xmlns:a16="http://schemas.microsoft.com/office/drawing/2014/main" id="{0BF6AEB3-48C3-7C98-3C29-4D7C59431DF0}"/>
              </a:ext>
            </a:extLst>
          </p:cNvPr>
          <p:cNvCxnSpPr>
            <a:cxnSpLocks/>
            <a:stCxn id="56" idx="3"/>
            <a:endCxn id="3" idx="1"/>
          </p:cNvCxnSpPr>
          <p:nvPr/>
        </p:nvCxnSpPr>
        <p:spPr>
          <a:xfrm>
            <a:off x="2729948" y="4879143"/>
            <a:ext cx="1345363" cy="25630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91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729D-CB82-461B-A076-3EC0BBF05421}"/>
              </a:ext>
            </a:extLst>
          </p:cNvPr>
          <p:cNvSpPr>
            <a:spLocks noGrp="1"/>
          </p:cNvSpPr>
          <p:nvPr>
            <p:ph type="title"/>
          </p:nvPr>
        </p:nvSpPr>
        <p:spPr/>
        <p:txBody>
          <a:bodyPr/>
          <a:lstStyle/>
          <a:p>
            <a:r>
              <a:rPr lang="en-US" dirty="0"/>
              <a:t>Post Officers 2022-2023</a:t>
            </a:r>
          </a:p>
        </p:txBody>
      </p:sp>
      <p:graphicFrame>
        <p:nvGraphicFramePr>
          <p:cNvPr id="4" name="Content Placeholder 3">
            <a:extLst>
              <a:ext uri="{FF2B5EF4-FFF2-40B4-BE49-F238E27FC236}">
                <a16:creationId xmlns:a16="http://schemas.microsoft.com/office/drawing/2014/main" id="{D75A0A4C-8A90-4C72-B0A4-59E0BFD0C493}"/>
              </a:ext>
            </a:extLst>
          </p:cNvPr>
          <p:cNvGraphicFramePr>
            <a:graphicFrameLocks noGrp="1"/>
          </p:cNvGraphicFramePr>
          <p:nvPr>
            <p:ph idx="1"/>
          </p:nvPr>
        </p:nvGraphicFramePr>
        <p:xfrm>
          <a:off x="609600" y="1381760"/>
          <a:ext cx="10763250" cy="5120640"/>
        </p:xfrm>
        <a:graphic>
          <a:graphicData uri="http://schemas.openxmlformats.org/drawingml/2006/table">
            <a:tbl>
              <a:tblPr firstRow="1" firstCol="1" bandRow="1">
                <a:tableStyleId>{5C22544A-7EE6-4342-B048-85BDC9FD1C3A}</a:tableStyleId>
              </a:tblPr>
              <a:tblGrid>
                <a:gridCol w="6147376">
                  <a:extLst>
                    <a:ext uri="{9D8B030D-6E8A-4147-A177-3AD203B41FA5}">
                      <a16:colId xmlns:a16="http://schemas.microsoft.com/office/drawing/2014/main" val="1444167049"/>
                    </a:ext>
                  </a:extLst>
                </a:gridCol>
                <a:gridCol w="4615874">
                  <a:extLst>
                    <a:ext uri="{9D8B030D-6E8A-4147-A177-3AD203B41FA5}">
                      <a16:colId xmlns:a16="http://schemas.microsoft.com/office/drawing/2014/main" val="856488502"/>
                    </a:ext>
                  </a:extLst>
                </a:gridCol>
              </a:tblGrid>
              <a:tr h="360703">
                <a:tc>
                  <a:txBody>
                    <a:bodyPr/>
                    <a:lstStyle/>
                    <a:p>
                      <a:pPr marL="0" marR="0" algn="ctr">
                        <a:spcBef>
                          <a:spcPts val="0"/>
                        </a:spcBef>
                        <a:spcAft>
                          <a:spcPts val="0"/>
                        </a:spcAft>
                      </a:pPr>
                      <a:r>
                        <a:rPr lang="en-US" sz="2400" dirty="0">
                          <a:effectLst/>
                        </a:rPr>
                        <a:t>POSITION</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NAME</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1856966"/>
                  </a:ext>
                </a:extLst>
              </a:tr>
              <a:tr h="360703">
                <a:tc>
                  <a:txBody>
                    <a:bodyPr/>
                    <a:lstStyle/>
                    <a:p>
                      <a:pPr marL="0" marR="0">
                        <a:spcBef>
                          <a:spcPts val="0"/>
                        </a:spcBef>
                        <a:spcAft>
                          <a:spcPts val="0"/>
                        </a:spcAft>
                      </a:pPr>
                      <a:r>
                        <a:rPr lang="en-US" sz="2400" dirty="0">
                          <a:effectLst/>
                        </a:rPr>
                        <a:t>Commander</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Steve Ratti</a:t>
                      </a:r>
                    </a:p>
                  </a:txBody>
                  <a:tcPr marL="68580" marR="68580" marT="0" marB="0"/>
                </a:tc>
                <a:extLst>
                  <a:ext uri="{0D108BD9-81ED-4DB2-BD59-A6C34878D82A}">
                    <a16:rowId xmlns:a16="http://schemas.microsoft.com/office/drawing/2014/main" val="2918967021"/>
                  </a:ext>
                </a:extLst>
              </a:tr>
              <a:tr h="360703">
                <a:tc>
                  <a:txBody>
                    <a:bodyPr/>
                    <a:lstStyle/>
                    <a:p>
                      <a:pPr marL="0" marR="0">
                        <a:spcBef>
                          <a:spcPts val="0"/>
                        </a:spcBef>
                        <a:spcAft>
                          <a:spcPts val="0"/>
                        </a:spcAft>
                      </a:pPr>
                      <a:r>
                        <a:rPr lang="en-US" sz="2400" dirty="0">
                          <a:effectLst/>
                        </a:rPr>
                        <a:t>Adjutant</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Jim Hilty</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5220440"/>
                  </a:ext>
                </a:extLst>
              </a:tr>
              <a:tr h="360703">
                <a:tc>
                  <a:txBody>
                    <a:bodyPr/>
                    <a:lstStyle/>
                    <a:p>
                      <a:pPr marL="0" marR="0">
                        <a:spcBef>
                          <a:spcPts val="0"/>
                        </a:spcBef>
                        <a:spcAft>
                          <a:spcPts val="0"/>
                        </a:spcAft>
                      </a:pPr>
                      <a:r>
                        <a:rPr lang="en-US" sz="2400" dirty="0">
                          <a:effectLst/>
                        </a:rPr>
                        <a:t>Judge Advocate</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Doc Liberty</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7372805"/>
                  </a:ext>
                </a:extLst>
              </a:tr>
              <a:tr h="360703">
                <a:tc>
                  <a:txBody>
                    <a:bodyPr/>
                    <a:lstStyle/>
                    <a:p>
                      <a:pPr marL="0" marR="0">
                        <a:spcBef>
                          <a:spcPts val="0"/>
                        </a:spcBef>
                        <a:spcAft>
                          <a:spcPts val="0"/>
                        </a:spcAft>
                      </a:pPr>
                      <a:r>
                        <a:rPr lang="en-US" sz="2400" dirty="0">
                          <a:effectLst/>
                        </a:rPr>
                        <a:t>1</a:t>
                      </a:r>
                      <a:r>
                        <a:rPr lang="en-US" sz="2400" baseline="30000" dirty="0">
                          <a:effectLst/>
                        </a:rPr>
                        <a:t>st</a:t>
                      </a:r>
                      <a:r>
                        <a:rPr lang="en-US" sz="2400" dirty="0">
                          <a:effectLst/>
                        </a:rPr>
                        <a:t> Vice Cmdr Resource Development </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rPr>
                        <a:t>Rick Sessa</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886652"/>
                  </a:ext>
                </a:extLst>
              </a:tr>
              <a:tr h="360703">
                <a:tc>
                  <a:txBody>
                    <a:bodyPr/>
                    <a:lstStyle/>
                    <a:p>
                      <a:pPr marL="0" marR="0">
                        <a:spcBef>
                          <a:spcPts val="0"/>
                        </a:spcBef>
                        <a:spcAft>
                          <a:spcPts val="0"/>
                        </a:spcAft>
                      </a:pPr>
                      <a:r>
                        <a:rPr lang="en-US" sz="2400" dirty="0">
                          <a:effectLst/>
                        </a:rPr>
                        <a:t>2</a:t>
                      </a:r>
                      <a:r>
                        <a:rPr lang="en-US" sz="2400" b="1" kern="1200" baseline="30000" dirty="0">
                          <a:solidFill>
                            <a:schemeClr val="lt1"/>
                          </a:solidFill>
                          <a:effectLst/>
                          <a:latin typeface="+mn-lt"/>
                          <a:ea typeface="+mn-ea"/>
                          <a:cs typeface="+mn-cs"/>
                        </a:rPr>
                        <a:t>nd </a:t>
                      </a:r>
                      <a:r>
                        <a:rPr lang="en-US" sz="2400" dirty="0">
                          <a:effectLst/>
                        </a:rPr>
                        <a:t>Vice Cmdr Membership</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 Lebiednik</a:t>
                      </a:r>
                    </a:p>
                  </a:txBody>
                  <a:tcPr marL="68580" marR="68580" marT="0" marB="0"/>
                </a:tc>
                <a:extLst>
                  <a:ext uri="{0D108BD9-81ED-4DB2-BD59-A6C34878D82A}">
                    <a16:rowId xmlns:a16="http://schemas.microsoft.com/office/drawing/2014/main" val="3721722955"/>
                  </a:ext>
                </a:extLst>
              </a:tr>
              <a:tr h="360703">
                <a:tc>
                  <a:txBody>
                    <a:bodyPr/>
                    <a:lstStyle/>
                    <a:p>
                      <a:pPr marL="0" marR="0">
                        <a:spcBef>
                          <a:spcPts val="0"/>
                        </a:spcBef>
                        <a:spcAft>
                          <a:spcPts val="0"/>
                        </a:spcAft>
                      </a:pPr>
                      <a:r>
                        <a:rPr lang="en-US" sz="2400" dirty="0">
                          <a:effectLst/>
                        </a:rPr>
                        <a:t>Finance Officer</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Mike Carton</a:t>
                      </a:r>
                    </a:p>
                  </a:txBody>
                  <a:tcPr marL="68580" marR="68580" marT="0" marB="0"/>
                </a:tc>
                <a:extLst>
                  <a:ext uri="{0D108BD9-81ED-4DB2-BD59-A6C34878D82A}">
                    <a16:rowId xmlns:a16="http://schemas.microsoft.com/office/drawing/2014/main" val="509216304"/>
                  </a:ext>
                </a:extLst>
              </a:tr>
              <a:tr h="360703">
                <a:tc>
                  <a:txBody>
                    <a:bodyPr/>
                    <a:lstStyle/>
                    <a:p>
                      <a:pPr marL="0" marR="0">
                        <a:spcBef>
                          <a:spcPts val="0"/>
                        </a:spcBef>
                        <a:spcAft>
                          <a:spcPts val="0"/>
                        </a:spcAft>
                      </a:pPr>
                      <a:r>
                        <a:rPr lang="en-US" sz="2400" dirty="0">
                          <a:effectLst/>
                        </a:rPr>
                        <a:t>Dep Vice Cmdr Active Duty Support</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Doug Pratt</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4188968"/>
                  </a:ext>
                </a:extLst>
              </a:tr>
              <a:tr h="360703">
                <a:tc>
                  <a:txBody>
                    <a:bodyPr/>
                    <a:lstStyle/>
                    <a:p>
                      <a:pPr marL="0" marR="0">
                        <a:spcBef>
                          <a:spcPts val="0"/>
                        </a:spcBef>
                        <a:spcAft>
                          <a:spcPts val="0"/>
                        </a:spcAft>
                      </a:pPr>
                      <a:r>
                        <a:rPr lang="en-US" sz="2400" dirty="0">
                          <a:effectLst/>
                        </a:rPr>
                        <a:t>Dep Vice Cmdr Americanism</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Chuck Blackburn</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2974670"/>
                  </a:ext>
                </a:extLst>
              </a:tr>
              <a:tr h="360703">
                <a:tc>
                  <a:txBody>
                    <a:bodyPr/>
                    <a:lstStyle/>
                    <a:p>
                      <a:pPr marL="0" marR="0">
                        <a:spcBef>
                          <a:spcPts val="0"/>
                        </a:spcBef>
                        <a:spcAft>
                          <a:spcPts val="0"/>
                        </a:spcAft>
                      </a:pPr>
                      <a:r>
                        <a:rPr lang="en-US" sz="2400" dirty="0">
                          <a:effectLst/>
                        </a:rPr>
                        <a:t>Sergeant-At-Arms</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Bob Davis</a:t>
                      </a:r>
                    </a:p>
                  </a:txBody>
                  <a:tcPr marL="68580" marR="68580" marT="0" marB="0"/>
                </a:tc>
                <a:extLst>
                  <a:ext uri="{0D108BD9-81ED-4DB2-BD59-A6C34878D82A}">
                    <a16:rowId xmlns:a16="http://schemas.microsoft.com/office/drawing/2014/main" val="4250664516"/>
                  </a:ext>
                </a:extLst>
              </a:tr>
              <a:tr h="360703">
                <a:tc>
                  <a:txBody>
                    <a:bodyPr/>
                    <a:lstStyle/>
                    <a:p>
                      <a:pPr marL="0" marR="0">
                        <a:spcBef>
                          <a:spcPts val="0"/>
                        </a:spcBef>
                        <a:spcAft>
                          <a:spcPts val="0"/>
                        </a:spcAft>
                      </a:pPr>
                      <a:r>
                        <a:rPr lang="en-US" sz="2400" dirty="0">
                          <a:effectLst/>
                        </a:rPr>
                        <a:t>Service Officer</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Steve Muir</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9805923"/>
                  </a:ext>
                </a:extLst>
              </a:tr>
              <a:tr h="360703">
                <a:tc>
                  <a:txBody>
                    <a:bodyPr/>
                    <a:lstStyle/>
                    <a:p>
                      <a:pPr marL="0" marR="0">
                        <a:spcBef>
                          <a:spcPts val="0"/>
                        </a:spcBef>
                        <a:spcAft>
                          <a:spcPts val="0"/>
                        </a:spcAft>
                      </a:pPr>
                      <a:r>
                        <a:rPr lang="en-US" sz="2400" dirty="0">
                          <a:effectLst/>
                        </a:rPr>
                        <a:t>Chaplain</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Chuck Franca</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1776712"/>
                  </a:ext>
                </a:extLst>
              </a:tr>
              <a:tr h="360703">
                <a:tc>
                  <a:txBody>
                    <a:bodyPr/>
                    <a:lstStyle/>
                    <a:p>
                      <a:pPr marL="0" marR="0">
                        <a:spcBef>
                          <a:spcPts val="0"/>
                        </a:spcBef>
                        <a:spcAft>
                          <a:spcPts val="0"/>
                        </a:spcAft>
                      </a:pPr>
                      <a:r>
                        <a:rPr lang="en-US" sz="2400" dirty="0">
                          <a:effectLst/>
                        </a:rPr>
                        <a:t>Public Relations Officer</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Kathy Roth</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3418681"/>
                  </a:ext>
                </a:extLst>
              </a:tr>
              <a:tr h="360703">
                <a:tc>
                  <a:txBody>
                    <a:bodyPr/>
                    <a:lstStyle/>
                    <a:p>
                      <a:pPr marL="0" marR="0">
                        <a:spcBef>
                          <a:spcPts val="0"/>
                        </a:spcBef>
                        <a:spcAft>
                          <a:spcPts val="0"/>
                        </a:spcAft>
                      </a:pPr>
                      <a:r>
                        <a:rPr lang="en-US" sz="2400" dirty="0">
                          <a:effectLst/>
                        </a:rPr>
                        <a:t>Historian</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Tammy Taylor</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7364251"/>
                  </a:ext>
                </a:extLst>
              </a:tr>
            </a:tbl>
          </a:graphicData>
        </a:graphic>
      </p:graphicFrame>
      <p:pic>
        <p:nvPicPr>
          <p:cNvPr id="5" name="Picture 2" descr="American Legion Post 8 Pinal County Casa Grande AZ Post 8">
            <a:extLst>
              <a:ext uri="{FF2B5EF4-FFF2-40B4-BE49-F238E27FC236}">
                <a16:creationId xmlns:a16="http://schemas.microsoft.com/office/drawing/2014/main" id="{C1B079D3-4019-48D2-8718-6F30987EE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 y="0"/>
            <a:ext cx="1381759" cy="138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9344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7352685-4F0B-4D2B-8258-F2D02A816436}"/>
              </a:ext>
            </a:extLst>
          </p:cNvPr>
          <p:cNvSpPr txBox="1"/>
          <p:nvPr/>
        </p:nvSpPr>
        <p:spPr>
          <a:xfrm>
            <a:off x="3222858" y="8725"/>
            <a:ext cx="54812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Officer Position Function and Assigned Committee Tasks</a:t>
            </a:r>
          </a:p>
        </p:txBody>
      </p:sp>
      <p:sp>
        <p:nvSpPr>
          <p:cNvPr id="3" name="Slide Number Placeholder 2">
            <a:extLst>
              <a:ext uri="{FF2B5EF4-FFF2-40B4-BE49-F238E27FC236}">
                <a16:creationId xmlns:a16="http://schemas.microsoft.com/office/drawing/2014/main" id="{C0B97810-6617-4639-8C3B-A199E622F7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B2F56F5-9899-4D7D-8DFF-E51F3708EC59}"/>
              </a:ext>
            </a:extLst>
          </p:cNvPr>
          <p:cNvSpPr/>
          <p:nvPr/>
        </p:nvSpPr>
        <p:spPr>
          <a:xfrm>
            <a:off x="728856" y="3688137"/>
            <a:ext cx="214685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Commander</a:t>
            </a:r>
          </a:p>
        </p:txBody>
      </p:sp>
      <p:sp>
        <p:nvSpPr>
          <p:cNvPr id="20" name="Rectangle 19">
            <a:extLst>
              <a:ext uri="{FF2B5EF4-FFF2-40B4-BE49-F238E27FC236}">
                <a16:creationId xmlns:a16="http://schemas.microsoft.com/office/drawing/2014/main" id="{6F3037EE-7A3A-4CA9-AEF1-317BAC4A8E4F}"/>
              </a:ext>
            </a:extLst>
          </p:cNvPr>
          <p:cNvSpPr/>
          <p:nvPr/>
        </p:nvSpPr>
        <p:spPr>
          <a:xfrm>
            <a:off x="3021490" y="5379295"/>
            <a:ext cx="214685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Veterans Memorial Comm</a:t>
            </a:r>
          </a:p>
        </p:txBody>
      </p:sp>
      <p:sp>
        <p:nvSpPr>
          <p:cNvPr id="25" name="Rectangle 24">
            <a:extLst>
              <a:ext uri="{FF2B5EF4-FFF2-40B4-BE49-F238E27FC236}">
                <a16:creationId xmlns:a16="http://schemas.microsoft.com/office/drawing/2014/main" id="{3D6BDF0A-9AA2-4AE0-9C40-1B9BB32B346A}"/>
              </a:ext>
            </a:extLst>
          </p:cNvPr>
          <p:cNvSpPr/>
          <p:nvPr/>
        </p:nvSpPr>
        <p:spPr>
          <a:xfrm>
            <a:off x="3071179" y="1849509"/>
            <a:ext cx="214685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Elections Comm</a:t>
            </a:r>
          </a:p>
        </p:txBody>
      </p:sp>
      <p:sp>
        <p:nvSpPr>
          <p:cNvPr id="54" name="TextBox 53">
            <a:extLst>
              <a:ext uri="{FF2B5EF4-FFF2-40B4-BE49-F238E27FC236}">
                <a16:creationId xmlns:a16="http://schemas.microsoft.com/office/drawing/2014/main" id="{8E9A4F91-4255-431B-9B7D-C6423D9F99AA}"/>
              </a:ext>
            </a:extLst>
          </p:cNvPr>
          <p:cNvSpPr txBox="1"/>
          <p:nvPr/>
        </p:nvSpPr>
        <p:spPr>
          <a:xfrm>
            <a:off x="5936975" y="1695039"/>
            <a:ext cx="604299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*Conducts annual nominations and election of officers &amp;Exec Comm “At Large” Positions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*Conducts special elections as may be necessary</a:t>
            </a:r>
          </a:p>
        </p:txBody>
      </p:sp>
      <p:sp>
        <p:nvSpPr>
          <p:cNvPr id="43" name="TextBox 42">
            <a:extLst>
              <a:ext uri="{FF2B5EF4-FFF2-40B4-BE49-F238E27FC236}">
                <a16:creationId xmlns:a16="http://schemas.microsoft.com/office/drawing/2014/main" id="{BAA368DF-FBB0-4B53-8AE3-AF4F81C10BB5}"/>
              </a:ext>
            </a:extLst>
          </p:cNvPr>
          <p:cNvSpPr txBox="1"/>
          <p:nvPr/>
        </p:nvSpPr>
        <p:spPr>
          <a:xfrm>
            <a:off x="5936975" y="5206984"/>
            <a:ext cx="564542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*Ensures SJP Veteran Memorial is properly maintained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*Assist the Post to raise funds by selling bricks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*Order new bricks and have them installed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*Contract for maintenance/landscaping of Vet Memorial</a:t>
            </a:r>
          </a:p>
        </p:txBody>
      </p:sp>
      <p:cxnSp>
        <p:nvCxnSpPr>
          <p:cNvPr id="51" name="Connector: Elbow 50">
            <a:extLst>
              <a:ext uri="{FF2B5EF4-FFF2-40B4-BE49-F238E27FC236}">
                <a16:creationId xmlns:a16="http://schemas.microsoft.com/office/drawing/2014/main" id="{50E7F1B9-1729-4921-9D39-7EF19B8964AD}"/>
              </a:ext>
            </a:extLst>
          </p:cNvPr>
          <p:cNvCxnSpPr>
            <a:cxnSpLocks/>
            <a:stCxn id="4" idx="0"/>
            <a:endCxn id="25" idx="1"/>
          </p:cNvCxnSpPr>
          <p:nvPr/>
        </p:nvCxnSpPr>
        <p:spPr>
          <a:xfrm rot="5400000" flipH="1" flipV="1">
            <a:off x="1663190" y="2280149"/>
            <a:ext cx="1547080" cy="126889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557B6C31-C6DB-453B-86EA-063F9B09E71A}"/>
              </a:ext>
            </a:extLst>
          </p:cNvPr>
          <p:cNvCxnSpPr>
            <a:cxnSpLocks/>
            <a:stCxn id="4" idx="2"/>
            <a:endCxn id="20" idx="1"/>
          </p:cNvCxnSpPr>
          <p:nvPr/>
        </p:nvCxnSpPr>
        <p:spPr>
          <a:xfrm rot="16200000" flipH="1">
            <a:off x="1712081" y="4361434"/>
            <a:ext cx="1399610" cy="12192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0" name="Left Brace 59">
            <a:extLst>
              <a:ext uri="{FF2B5EF4-FFF2-40B4-BE49-F238E27FC236}">
                <a16:creationId xmlns:a16="http://schemas.microsoft.com/office/drawing/2014/main" id="{5DBEEFAB-2960-4DBB-8EFE-C47794DCF0D2}"/>
              </a:ext>
            </a:extLst>
          </p:cNvPr>
          <p:cNvSpPr/>
          <p:nvPr/>
        </p:nvSpPr>
        <p:spPr>
          <a:xfrm>
            <a:off x="5827340" y="1676619"/>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Left Brace 60">
            <a:extLst>
              <a:ext uri="{FF2B5EF4-FFF2-40B4-BE49-F238E27FC236}">
                <a16:creationId xmlns:a16="http://schemas.microsoft.com/office/drawing/2014/main" id="{EFD8F0C7-8757-4ADE-925D-149018CB3925}"/>
              </a:ext>
            </a:extLst>
          </p:cNvPr>
          <p:cNvSpPr/>
          <p:nvPr/>
        </p:nvSpPr>
        <p:spPr>
          <a:xfrm>
            <a:off x="5785775" y="5220267"/>
            <a:ext cx="185530" cy="113536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49C2823-7AD5-4262-94F9-D76153F106E7}"/>
              </a:ext>
            </a:extLst>
          </p:cNvPr>
          <p:cNvSpPr txBox="1"/>
          <p:nvPr/>
        </p:nvSpPr>
        <p:spPr>
          <a:xfrm>
            <a:off x="167300" y="5821461"/>
            <a:ext cx="706163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2.62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1.21, 2.11, 2.31, 2.41, 2.51, 2.71, 2.81, 5.51, 7.21, 7.51, 7.61, 7.81</a:t>
            </a:r>
          </a:p>
        </p:txBody>
      </p:sp>
      <p:sp>
        <p:nvSpPr>
          <p:cNvPr id="26" name="Rectangle 25">
            <a:extLst>
              <a:ext uri="{FF2B5EF4-FFF2-40B4-BE49-F238E27FC236}">
                <a16:creationId xmlns:a16="http://schemas.microsoft.com/office/drawing/2014/main" id="{1B3EFB47-8060-4D67-80F2-C5F2E96AF407}"/>
              </a:ext>
            </a:extLst>
          </p:cNvPr>
          <p:cNvSpPr/>
          <p:nvPr/>
        </p:nvSpPr>
        <p:spPr>
          <a:xfrm>
            <a:off x="3168620" y="3512386"/>
            <a:ext cx="2146852" cy="9370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Honors &amp; Ceremonies Comm</a:t>
            </a:r>
          </a:p>
        </p:txBody>
      </p:sp>
      <p:sp>
        <p:nvSpPr>
          <p:cNvPr id="27" name="TextBox 26">
            <a:extLst>
              <a:ext uri="{FF2B5EF4-FFF2-40B4-BE49-F238E27FC236}">
                <a16:creationId xmlns:a16="http://schemas.microsoft.com/office/drawing/2014/main" id="{0FB1A8A0-C6E3-4E63-AB93-DB97C32A640F}"/>
              </a:ext>
            </a:extLst>
          </p:cNvPr>
          <p:cNvSpPr txBox="1"/>
          <p:nvPr/>
        </p:nvSpPr>
        <p:spPr>
          <a:xfrm>
            <a:off x="5936975" y="2780955"/>
            <a:ext cx="6032747"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*Presentation of Colors at appropriate meeting and parades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*Participation in Post attended local parades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*Provide appropriate honors and rituals i.e. vet burial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*Maintain and secure all equipment acquired for ceremonies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*Set and enforce standard for wearing Legion uniform *Arrangement and Conductance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Memorial Day; SJP 9/11; Veterans Day, 4  Chaplain Sunday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5" name="Straight Connector 14">
            <a:extLst>
              <a:ext uri="{FF2B5EF4-FFF2-40B4-BE49-F238E27FC236}">
                <a16:creationId xmlns:a16="http://schemas.microsoft.com/office/drawing/2014/main" id="{B088A57C-6D6F-4642-9124-E530473CAA0B}"/>
              </a:ext>
            </a:extLst>
          </p:cNvPr>
          <p:cNvCxnSpPr>
            <a:cxnSpLocks/>
            <a:stCxn id="26" idx="1"/>
            <a:endCxn id="4" idx="3"/>
          </p:cNvCxnSpPr>
          <p:nvPr/>
        </p:nvCxnSpPr>
        <p:spPr>
          <a:xfrm flipH="1" flipV="1">
            <a:off x="2875708" y="3979685"/>
            <a:ext cx="292912" cy="1234"/>
          </a:xfrm>
          <a:prstGeom prst="line">
            <a:avLst/>
          </a:prstGeom>
        </p:spPr>
        <p:style>
          <a:lnRef idx="1">
            <a:schemeClr val="accent1"/>
          </a:lnRef>
          <a:fillRef idx="0">
            <a:schemeClr val="accent1"/>
          </a:fillRef>
          <a:effectRef idx="0">
            <a:schemeClr val="accent1"/>
          </a:effectRef>
          <a:fontRef idx="minor">
            <a:schemeClr val="tx1"/>
          </a:fontRef>
        </p:style>
      </p:cxnSp>
      <p:sp>
        <p:nvSpPr>
          <p:cNvPr id="17" name="Left Brace 16">
            <a:extLst>
              <a:ext uri="{FF2B5EF4-FFF2-40B4-BE49-F238E27FC236}">
                <a16:creationId xmlns:a16="http://schemas.microsoft.com/office/drawing/2014/main" id="{14D38ADF-93B7-4EA8-8E47-F853A92AB6EA}"/>
              </a:ext>
            </a:extLst>
          </p:cNvPr>
          <p:cNvSpPr/>
          <p:nvPr/>
        </p:nvSpPr>
        <p:spPr>
          <a:xfrm>
            <a:off x="5818909" y="2796019"/>
            <a:ext cx="91561" cy="199505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988CB9B-3B18-4DD4-AF0E-DA06A258310C}"/>
              </a:ext>
            </a:extLst>
          </p:cNvPr>
          <p:cNvSpPr txBox="1"/>
          <p:nvPr/>
        </p:nvSpPr>
        <p:spPr>
          <a:xfrm>
            <a:off x="212035" y="339186"/>
            <a:ext cx="11772900" cy="1477328"/>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General supervision over the business and affairs of the Post &amp; preside at all meetings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One of three officers authorized to co-sign checks disbursing the monies of the Post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Signs all letters of donation of Post funds, correspondence/agreements between the Post and external entities, and other documents deemed appropriate by the Commander</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Approve all orders directing the disbursement of funds</a:t>
            </a:r>
          </a:p>
        </p:txBody>
      </p:sp>
    </p:spTree>
    <p:extLst>
      <p:ext uri="{BB962C8B-B14F-4D97-AF65-F5344CB8AC3E}">
        <p14:creationId xmlns:p14="http://schemas.microsoft.com/office/powerpoint/2010/main" val="334822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7FE225-4B13-4B67-9F88-DE038BF8D1EB}"/>
              </a:ext>
            </a:extLst>
          </p:cNvPr>
          <p:cNvSpPr/>
          <p:nvPr/>
        </p:nvSpPr>
        <p:spPr>
          <a:xfrm>
            <a:off x="1997029" y="2997047"/>
            <a:ext cx="1225829"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Adjutant</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00C558A5-CAED-432C-AA9D-4FF0107D40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9EDB4D9-8E91-4558-9EF1-077750550B2B}"/>
              </a:ext>
            </a:extLst>
          </p:cNvPr>
          <p:cNvSpPr txBox="1"/>
          <p:nvPr/>
        </p:nvSpPr>
        <p:spPr>
          <a:xfrm>
            <a:off x="176825" y="5288061"/>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None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7.31</a:t>
            </a:r>
          </a:p>
        </p:txBody>
      </p:sp>
      <p:sp>
        <p:nvSpPr>
          <p:cNvPr id="8" name="TextBox 7">
            <a:extLst>
              <a:ext uri="{FF2B5EF4-FFF2-40B4-BE49-F238E27FC236}">
                <a16:creationId xmlns:a16="http://schemas.microsoft.com/office/drawing/2014/main" id="{684DF0D6-372E-40BA-90C7-BFE114AFC01B}"/>
              </a:ext>
            </a:extLst>
          </p:cNvPr>
          <p:cNvSpPr txBox="1"/>
          <p:nvPr/>
        </p:nvSpPr>
        <p:spPr>
          <a:xfrm>
            <a:off x="3222858" y="313527"/>
            <a:ext cx="54812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Officer Position Function and Assigned Committee Tasks</a:t>
            </a:r>
          </a:p>
        </p:txBody>
      </p:sp>
      <p:sp>
        <p:nvSpPr>
          <p:cNvPr id="9" name="TextBox 8">
            <a:extLst>
              <a:ext uri="{FF2B5EF4-FFF2-40B4-BE49-F238E27FC236}">
                <a16:creationId xmlns:a16="http://schemas.microsoft.com/office/drawing/2014/main" id="{E6711CB0-4410-49FB-B6EA-A1621F8AC572}"/>
              </a:ext>
            </a:extLst>
          </p:cNvPr>
          <p:cNvSpPr txBox="1"/>
          <p:nvPr/>
        </p:nvSpPr>
        <p:spPr>
          <a:xfrm>
            <a:off x="322764" y="731980"/>
            <a:ext cx="11772900" cy="2308324"/>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Keeps a full and correct record of all proceedings of meetings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Keeps such records as Department and National requires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Renders reports of membership</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Handles all correspondence of the Post, and other duties as assigned by the Commander</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One of three officers authorized to co-sign checks disbursing the monies of the Post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With the assistance of the Commander and Sergeant-At-Arms, is responsible for the compilation and presentation of meeting slide presentations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393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00C558A5-CAED-432C-AA9D-4FF0107D40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927F7BD5-1C83-4116-9896-AF4EE30AA2C7}"/>
              </a:ext>
            </a:extLst>
          </p:cNvPr>
          <p:cNvSpPr/>
          <p:nvPr/>
        </p:nvSpPr>
        <p:spPr>
          <a:xfrm>
            <a:off x="2387975" y="2601030"/>
            <a:ext cx="1669766"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Judge Advocate</a:t>
            </a:r>
          </a:p>
        </p:txBody>
      </p:sp>
      <p:sp>
        <p:nvSpPr>
          <p:cNvPr id="7" name="TextBox 6">
            <a:extLst>
              <a:ext uri="{FF2B5EF4-FFF2-40B4-BE49-F238E27FC236}">
                <a16:creationId xmlns:a16="http://schemas.microsoft.com/office/drawing/2014/main" id="{0007EA06-B619-4511-81C4-54B87DCB7831}"/>
              </a:ext>
            </a:extLst>
          </p:cNvPr>
          <p:cNvSpPr txBox="1"/>
          <p:nvPr/>
        </p:nvSpPr>
        <p:spPr>
          <a:xfrm>
            <a:off x="167300" y="5821461"/>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None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None</a:t>
            </a:r>
          </a:p>
        </p:txBody>
      </p:sp>
      <p:sp>
        <p:nvSpPr>
          <p:cNvPr id="8" name="TextBox 7">
            <a:extLst>
              <a:ext uri="{FF2B5EF4-FFF2-40B4-BE49-F238E27FC236}">
                <a16:creationId xmlns:a16="http://schemas.microsoft.com/office/drawing/2014/main" id="{B7D07A17-43C9-41D7-9191-DF4BBD061336}"/>
              </a:ext>
            </a:extLst>
          </p:cNvPr>
          <p:cNvSpPr txBox="1"/>
          <p:nvPr/>
        </p:nvSpPr>
        <p:spPr>
          <a:xfrm>
            <a:off x="3222858" y="8725"/>
            <a:ext cx="54812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Officer Position Function and Assigned Committee Tasks</a:t>
            </a:r>
          </a:p>
        </p:txBody>
      </p:sp>
      <p:sp>
        <p:nvSpPr>
          <p:cNvPr id="9" name="TextBox 8">
            <a:extLst>
              <a:ext uri="{FF2B5EF4-FFF2-40B4-BE49-F238E27FC236}">
                <a16:creationId xmlns:a16="http://schemas.microsoft.com/office/drawing/2014/main" id="{373F2804-A132-4C87-AB1B-0CC836348386}"/>
              </a:ext>
            </a:extLst>
          </p:cNvPr>
          <p:cNvSpPr txBox="1"/>
          <p:nvPr/>
        </p:nvSpPr>
        <p:spPr>
          <a:xfrm>
            <a:off x="209550" y="530513"/>
            <a:ext cx="11772900" cy="923330"/>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Supply advice in the conduct of Post business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Serve as the guardian of the constitutional form of Post governance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Procure proper counsel when needed and perform other duties assigned by the Commander </a:t>
            </a:r>
          </a:p>
        </p:txBody>
      </p:sp>
    </p:spTree>
    <p:extLst>
      <p:ext uri="{BB962C8B-B14F-4D97-AF65-F5344CB8AC3E}">
        <p14:creationId xmlns:p14="http://schemas.microsoft.com/office/powerpoint/2010/main" val="293460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712D88F6-1667-4000-B6AB-5038F435C889}"/>
              </a:ext>
            </a:extLst>
          </p:cNvPr>
          <p:cNvSpPr/>
          <p:nvPr/>
        </p:nvSpPr>
        <p:spPr>
          <a:xfrm>
            <a:off x="4191412" y="2616089"/>
            <a:ext cx="2146852" cy="3843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MAD Committee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00C558A5-CAED-432C-AA9D-4FF0107D40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206E9E55-DB65-4AE4-ACAF-3809751EBB42}"/>
              </a:ext>
            </a:extLst>
          </p:cNvPr>
          <p:cNvSpPr/>
          <p:nvPr/>
        </p:nvSpPr>
        <p:spPr>
          <a:xfrm>
            <a:off x="1773001" y="3000404"/>
            <a:ext cx="1603513" cy="566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1</a:t>
            </a:r>
            <a:r>
              <a:rPr kumimoji="0" lang="en-US" sz="1800" b="0" i="0" u="none" strike="noStrike" kern="1200" cap="none" spc="0" normalizeH="0" baseline="30000" noProof="0" dirty="0">
                <a:ln>
                  <a:noFill/>
                </a:ln>
                <a:solidFill>
                  <a:srgbClr val="FF0000"/>
                </a:solidFill>
                <a:effectLst/>
                <a:uLnTx/>
                <a:uFillTx/>
                <a:latin typeface="Calibri" panose="020F0502020204030204"/>
                <a:ea typeface="+mn-ea"/>
                <a:cs typeface="+mn-cs"/>
              </a:rPr>
              <a:t>st</a:t>
            </a: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 Vice Cmdr</a:t>
            </a:r>
          </a:p>
        </p:txBody>
      </p:sp>
      <p:cxnSp>
        <p:nvCxnSpPr>
          <p:cNvPr id="28" name="Straight Connector 27">
            <a:extLst>
              <a:ext uri="{FF2B5EF4-FFF2-40B4-BE49-F238E27FC236}">
                <a16:creationId xmlns:a16="http://schemas.microsoft.com/office/drawing/2014/main" id="{40DF951B-8403-4D9D-BCCE-5D67F087E405}"/>
              </a:ext>
            </a:extLst>
          </p:cNvPr>
          <p:cNvCxnSpPr>
            <a:cxnSpLocks/>
          </p:cNvCxnSpPr>
          <p:nvPr/>
        </p:nvCxnSpPr>
        <p:spPr>
          <a:xfrm>
            <a:off x="3376514" y="3293206"/>
            <a:ext cx="525274"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76FE91F9-86ED-4D99-A766-5A4D63AC4A0E}"/>
              </a:ext>
            </a:extLst>
          </p:cNvPr>
          <p:cNvSpPr/>
          <p:nvPr/>
        </p:nvSpPr>
        <p:spPr>
          <a:xfrm>
            <a:off x="7401992" y="2602240"/>
            <a:ext cx="2455926" cy="3843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MAD Sub-Committees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FF273787-95C0-406D-A90C-34B5E307E23E}"/>
              </a:ext>
            </a:extLst>
          </p:cNvPr>
          <p:cNvCxnSpPr>
            <a:cxnSpLocks/>
            <a:stCxn id="20" idx="3"/>
            <a:endCxn id="45" idx="1"/>
          </p:cNvCxnSpPr>
          <p:nvPr/>
        </p:nvCxnSpPr>
        <p:spPr>
          <a:xfrm flipV="1">
            <a:off x="6338264" y="2794398"/>
            <a:ext cx="1063728" cy="13849"/>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38B6AD5-A075-4E16-BC7C-7077D7BA2A9C}"/>
              </a:ext>
            </a:extLst>
          </p:cNvPr>
          <p:cNvSpPr txBox="1"/>
          <p:nvPr/>
        </p:nvSpPr>
        <p:spPr>
          <a:xfrm>
            <a:off x="167300" y="5821461"/>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9.11, 9.21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9.11, 9.21</a:t>
            </a:r>
          </a:p>
        </p:txBody>
      </p:sp>
      <p:sp>
        <p:nvSpPr>
          <p:cNvPr id="12" name="TextBox 11">
            <a:extLst>
              <a:ext uri="{FF2B5EF4-FFF2-40B4-BE49-F238E27FC236}">
                <a16:creationId xmlns:a16="http://schemas.microsoft.com/office/drawing/2014/main" id="{D20BC9C4-85E4-4532-B0C4-92C450D16309}"/>
              </a:ext>
            </a:extLst>
          </p:cNvPr>
          <p:cNvSpPr txBox="1"/>
          <p:nvPr/>
        </p:nvSpPr>
        <p:spPr>
          <a:xfrm>
            <a:off x="3222858" y="304562"/>
            <a:ext cx="54812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Officer Position Function and Assigned Committee Tasks</a:t>
            </a:r>
          </a:p>
        </p:txBody>
      </p:sp>
      <p:sp>
        <p:nvSpPr>
          <p:cNvPr id="13" name="TextBox 12">
            <a:extLst>
              <a:ext uri="{FF2B5EF4-FFF2-40B4-BE49-F238E27FC236}">
                <a16:creationId xmlns:a16="http://schemas.microsoft.com/office/drawing/2014/main" id="{5323FF41-7EC9-4270-AE1F-70C07087626A}"/>
              </a:ext>
            </a:extLst>
          </p:cNvPr>
          <p:cNvSpPr txBox="1"/>
          <p:nvPr/>
        </p:nvSpPr>
        <p:spPr>
          <a:xfrm>
            <a:off x="209550" y="826350"/>
            <a:ext cx="11772900" cy="1754326"/>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Provides overall oversight/direction of </a:t>
            </a: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all</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Post fund raising and other duties as assigned by the Commander.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Oversees the Saint James Military Appreciation Day Committee (MAD), and other fund-raising committees deemed appropriate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Assumes and discharges the duties of the office of Commander in the disability of, or when called upon by the Post Commander to do so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C03404A-0786-4C9C-B0CE-527D21E62EC4}"/>
              </a:ext>
            </a:extLst>
          </p:cNvPr>
          <p:cNvSpPr/>
          <p:nvPr/>
        </p:nvSpPr>
        <p:spPr>
          <a:xfrm>
            <a:off x="4191412" y="3530335"/>
            <a:ext cx="2146852" cy="898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Other Fund-Raising Committees as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5" name="Connector: Elbow 14">
            <a:extLst>
              <a:ext uri="{FF2B5EF4-FFF2-40B4-BE49-F238E27FC236}">
                <a16:creationId xmlns:a16="http://schemas.microsoft.com/office/drawing/2014/main" id="{3E8AF166-FAFA-4F40-AC31-A8819FB676E2}"/>
              </a:ext>
            </a:extLst>
          </p:cNvPr>
          <p:cNvCxnSpPr>
            <a:cxnSpLocks/>
            <a:endCxn id="20" idx="1"/>
          </p:cNvCxnSpPr>
          <p:nvPr/>
        </p:nvCxnSpPr>
        <p:spPr>
          <a:xfrm rot="5400000" flipH="1" flipV="1">
            <a:off x="3804121" y="2905915"/>
            <a:ext cx="484959" cy="289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C2D47802-0864-400D-B28B-A6A0AD8F894A}"/>
              </a:ext>
            </a:extLst>
          </p:cNvPr>
          <p:cNvCxnSpPr>
            <a:cxnSpLocks/>
            <a:endCxn id="14" idx="1"/>
          </p:cNvCxnSpPr>
          <p:nvPr/>
        </p:nvCxnSpPr>
        <p:spPr>
          <a:xfrm rot="16200000" flipH="1">
            <a:off x="3703340" y="3491658"/>
            <a:ext cx="686522" cy="289622"/>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36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24DA951-8918-40C0-9965-AB3C3F39680C}"/>
              </a:ext>
            </a:extLst>
          </p:cNvPr>
          <p:cNvSpPr/>
          <p:nvPr/>
        </p:nvSpPr>
        <p:spPr>
          <a:xfrm>
            <a:off x="1003663" y="5099007"/>
            <a:ext cx="1689651"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2</a:t>
            </a:r>
            <a:r>
              <a:rPr kumimoji="0" lang="en-US" sz="1800" b="0" i="0" u="none" strike="noStrike" kern="1200" cap="none" spc="0" normalizeH="0" baseline="30000" noProof="0" dirty="0">
                <a:ln>
                  <a:noFill/>
                </a:ln>
                <a:solidFill>
                  <a:srgbClr val="FF0000"/>
                </a:solidFill>
                <a:effectLst/>
                <a:uLnTx/>
                <a:uFillTx/>
                <a:latin typeface="Calibri" panose="020F0502020204030204"/>
                <a:ea typeface="+mn-ea"/>
                <a:cs typeface="+mn-cs"/>
              </a:rPr>
              <a:t>nd</a:t>
            </a: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 Vice Cmdr</a:t>
            </a:r>
          </a:p>
        </p:txBody>
      </p:sp>
      <p:sp>
        <p:nvSpPr>
          <p:cNvPr id="21" name="Rectangle 20">
            <a:extLst>
              <a:ext uri="{FF2B5EF4-FFF2-40B4-BE49-F238E27FC236}">
                <a16:creationId xmlns:a16="http://schemas.microsoft.com/office/drawing/2014/main" id="{4C34D8E5-012D-477C-8AEC-FA84624CB362}"/>
              </a:ext>
            </a:extLst>
          </p:cNvPr>
          <p:cNvSpPr/>
          <p:nvPr/>
        </p:nvSpPr>
        <p:spPr>
          <a:xfrm>
            <a:off x="2898718" y="5105635"/>
            <a:ext cx="214685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Membership Comm</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B13D0A-0AEA-4023-AE1E-EB44A44B336F}"/>
              </a:ext>
            </a:extLst>
          </p:cNvPr>
          <p:cNvSpPr txBox="1"/>
          <p:nvPr/>
        </p:nvSpPr>
        <p:spPr>
          <a:xfrm>
            <a:off x="5741312" y="4710489"/>
            <a:ext cx="6109252"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charge of all matters pertaining to Post membership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to procure new members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*Ensures proper initiation of new members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*Validates reinstatement of members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*Ensures eligibility of members</a:t>
            </a:r>
          </a:p>
        </p:txBody>
      </p:sp>
      <p:sp>
        <p:nvSpPr>
          <p:cNvPr id="36" name="Left Brace 35">
            <a:extLst>
              <a:ext uri="{FF2B5EF4-FFF2-40B4-BE49-F238E27FC236}">
                <a16:creationId xmlns:a16="http://schemas.microsoft.com/office/drawing/2014/main" id="{3DBC7451-D241-4799-AB1B-777841B199BC}"/>
              </a:ext>
            </a:extLst>
          </p:cNvPr>
          <p:cNvSpPr/>
          <p:nvPr/>
        </p:nvSpPr>
        <p:spPr>
          <a:xfrm>
            <a:off x="5585864" y="4796667"/>
            <a:ext cx="155448" cy="13911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5D965986-27A9-4ACC-B1EC-ED33B13B1E06}"/>
              </a:ext>
            </a:extLst>
          </p:cNvPr>
          <p:cNvSpPr txBox="1"/>
          <p:nvPr/>
        </p:nvSpPr>
        <p:spPr>
          <a:xfrm>
            <a:off x="3452189" y="135221"/>
            <a:ext cx="5112362"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2" name="Slide Number Placeholder 1">
            <a:extLst>
              <a:ext uri="{FF2B5EF4-FFF2-40B4-BE49-F238E27FC236}">
                <a16:creationId xmlns:a16="http://schemas.microsoft.com/office/drawing/2014/main" id="{00C558A5-CAED-432C-AA9D-4FF0107D40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21028D1-E67B-4A08-BC2D-02623ADDED59}"/>
              </a:ext>
            </a:extLst>
          </p:cNvPr>
          <p:cNvSpPr txBox="1"/>
          <p:nvPr/>
        </p:nvSpPr>
        <p:spPr>
          <a:xfrm>
            <a:off x="167300" y="5821461"/>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8.21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7.41, 8.21</a:t>
            </a:r>
          </a:p>
        </p:txBody>
      </p:sp>
      <p:sp>
        <p:nvSpPr>
          <p:cNvPr id="12" name="TextBox 11">
            <a:extLst>
              <a:ext uri="{FF2B5EF4-FFF2-40B4-BE49-F238E27FC236}">
                <a16:creationId xmlns:a16="http://schemas.microsoft.com/office/drawing/2014/main" id="{5504285A-EA8D-4725-BEA1-2C45FFFB4DE7}"/>
              </a:ext>
            </a:extLst>
          </p:cNvPr>
          <p:cNvSpPr txBox="1"/>
          <p:nvPr/>
        </p:nvSpPr>
        <p:spPr>
          <a:xfrm>
            <a:off x="209550" y="503617"/>
            <a:ext cx="11772900" cy="3970318"/>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all matters pertaining to Post membership and other duties as assigned by the Commander</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Specific duties shall include but not be limited to:</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Assuring attainment of American Legion membership goals, processing membership renewals, processing new members and member transfers, mailing membership cards to individual members, maintaining an accurate and current membership list, including all relevant data (e.g. e-mail address, phone, mailing address, etc)</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Maintain the membership database, provide membership data to the Adjutant monthly to enable proper reporting, and issue mailings as required</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Maintain members Service awards database, secure required awards and maintain the Service Awards inventory to enable annual issuance to applicable members</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Assure Post membership figures align with those on file with NC State and National and resolve discrepancies</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Provide the Sergeant-At-Arms the most current sign-in roster before each General membership meeting that includes applicable personal member data for verification</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Issue the Post membership roster to all Executive Committee members quarterly</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Work with the Public Relations Officer and Post Web master to provide information/data as required.</a:t>
            </a:r>
          </a:p>
        </p:txBody>
      </p:sp>
      <p:cxnSp>
        <p:nvCxnSpPr>
          <p:cNvPr id="14" name="Straight Connector 13">
            <a:extLst>
              <a:ext uri="{FF2B5EF4-FFF2-40B4-BE49-F238E27FC236}">
                <a16:creationId xmlns:a16="http://schemas.microsoft.com/office/drawing/2014/main" id="{48E7CB9B-7519-4D69-945E-88D928F52D91}"/>
              </a:ext>
            </a:extLst>
          </p:cNvPr>
          <p:cNvCxnSpPr>
            <a:cxnSpLocks/>
          </p:cNvCxnSpPr>
          <p:nvPr/>
        </p:nvCxnSpPr>
        <p:spPr>
          <a:xfrm flipV="1">
            <a:off x="2700113" y="5397185"/>
            <a:ext cx="198605" cy="30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549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1D7883-2CC9-4BBE-B28E-29E8C79A6624}"/>
              </a:ext>
            </a:extLst>
          </p:cNvPr>
          <p:cNvSpPr/>
          <p:nvPr/>
        </p:nvSpPr>
        <p:spPr>
          <a:xfrm>
            <a:off x="1084592" y="3851876"/>
            <a:ext cx="1318602"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Finance Officer</a:t>
            </a:r>
          </a:p>
        </p:txBody>
      </p:sp>
      <p:sp>
        <p:nvSpPr>
          <p:cNvPr id="14" name="Rectangle 13">
            <a:extLst>
              <a:ext uri="{FF2B5EF4-FFF2-40B4-BE49-F238E27FC236}">
                <a16:creationId xmlns:a16="http://schemas.microsoft.com/office/drawing/2014/main" id="{0A9DDC0A-ACB6-4EE5-B8AF-BECFE8445033}"/>
              </a:ext>
            </a:extLst>
          </p:cNvPr>
          <p:cNvSpPr/>
          <p:nvPr/>
        </p:nvSpPr>
        <p:spPr>
          <a:xfrm>
            <a:off x="3383939" y="3450514"/>
            <a:ext cx="2229374"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Finance Committee</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69698EC-F563-4704-B633-3F964BBAC55D}"/>
              </a:ext>
            </a:extLst>
          </p:cNvPr>
          <p:cNvSpPr txBox="1"/>
          <p:nvPr/>
        </p:nvSpPr>
        <p:spPr>
          <a:xfrm>
            <a:off x="6290885" y="3078125"/>
            <a:ext cx="508736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*Administration of Financial policy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*Preparation of Budget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*Supervision of receiving, disbursing and accounting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of all Post funds</a:t>
            </a:r>
          </a:p>
        </p:txBody>
      </p:sp>
      <p:cxnSp>
        <p:nvCxnSpPr>
          <p:cNvPr id="43" name="Straight Connector 42">
            <a:extLst>
              <a:ext uri="{FF2B5EF4-FFF2-40B4-BE49-F238E27FC236}">
                <a16:creationId xmlns:a16="http://schemas.microsoft.com/office/drawing/2014/main" id="{89D4B031-3172-41EC-BDAC-1786D25AF89F}"/>
              </a:ext>
            </a:extLst>
          </p:cNvPr>
          <p:cNvCxnSpPr>
            <a:cxnSpLocks/>
            <a:endCxn id="14" idx="1"/>
          </p:cNvCxnSpPr>
          <p:nvPr/>
        </p:nvCxnSpPr>
        <p:spPr>
          <a:xfrm>
            <a:off x="2820838" y="3742062"/>
            <a:ext cx="563101"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Left Brace 51">
            <a:extLst>
              <a:ext uri="{FF2B5EF4-FFF2-40B4-BE49-F238E27FC236}">
                <a16:creationId xmlns:a16="http://schemas.microsoft.com/office/drawing/2014/main" id="{C677E26D-6084-4F74-BC01-463BDC6EE1FF}"/>
              </a:ext>
            </a:extLst>
          </p:cNvPr>
          <p:cNvSpPr/>
          <p:nvPr/>
        </p:nvSpPr>
        <p:spPr>
          <a:xfrm>
            <a:off x="6075055" y="3232293"/>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ABFD205C-52B1-4259-8A51-7E4BF8D713AA}"/>
              </a:ext>
            </a:extLst>
          </p:cNvPr>
          <p:cNvSpPr txBox="1"/>
          <p:nvPr/>
        </p:nvSpPr>
        <p:spPr>
          <a:xfrm>
            <a:off x="3009733" y="288822"/>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2" name="Slide Number Placeholder 1">
            <a:extLst>
              <a:ext uri="{FF2B5EF4-FFF2-40B4-BE49-F238E27FC236}">
                <a16:creationId xmlns:a16="http://schemas.microsoft.com/office/drawing/2014/main" id="{E27BA1EC-8C39-4E36-9725-7C073D5C13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25CBB7EE-84A0-49E6-A2DB-D2ED41607DDF}"/>
              </a:ext>
            </a:extLst>
          </p:cNvPr>
          <p:cNvSpPr txBox="1"/>
          <p:nvPr/>
        </p:nvSpPr>
        <p:spPr>
          <a:xfrm>
            <a:off x="167300" y="5552518"/>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8.41, 8.51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1.71, 1.81, 8.11, 8.12, 8.13, 8.31, 8.41, 8.51</a:t>
            </a:r>
          </a:p>
        </p:txBody>
      </p:sp>
      <p:sp>
        <p:nvSpPr>
          <p:cNvPr id="4" name="TextBox 3">
            <a:extLst>
              <a:ext uri="{FF2B5EF4-FFF2-40B4-BE49-F238E27FC236}">
                <a16:creationId xmlns:a16="http://schemas.microsoft.com/office/drawing/2014/main" id="{068FC9F3-637B-4729-AA7F-6CF7C8C12B1D}"/>
              </a:ext>
            </a:extLst>
          </p:cNvPr>
          <p:cNvSpPr txBox="1"/>
          <p:nvPr/>
        </p:nvSpPr>
        <p:spPr>
          <a:xfrm>
            <a:off x="699247" y="753035"/>
            <a:ext cx="10969296" cy="203132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Oversees all Post financial matters and performs other duties as assigned by the Commander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Has charge of all finances and deposits all funds in a timely manner in a FDIC insured bank account approved by the Executive Committee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each Executive Committee meeting, make a detailed report on the finances of the Post, with such recommendations as may deem expedient or necessary for raising funds to carry on the activities of the Post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One of three officers authorized to co-sign checks disbursing the monies of the Post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Arranges for the purchase of such surety bonds for those authorized to receive or spend Post funds</a:t>
            </a:r>
          </a:p>
        </p:txBody>
      </p:sp>
      <p:sp>
        <p:nvSpPr>
          <p:cNvPr id="5" name="Rectangle 4">
            <a:extLst>
              <a:ext uri="{FF2B5EF4-FFF2-40B4-BE49-F238E27FC236}">
                <a16:creationId xmlns:a16="http://schemas.microsoft.com/office/drawing/2014/main" id="{8CD69D14-EEBC-0030-2804-31B4F0B25A8C}"/>
              </a:ext>
            </a:extLst>
          </p:cNvPr>
          <p:cNvSpPr/>
          <p:nvPr/>
        </p:nvSpPr>
        <p:spPr>
          <a:xfrm>
            <a:off x="3383939" y="4545249"/>
            <a:ext cx="2229374"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Audit Committee</a:t>
            </a:r>
          </a:p>
        </p:txBody>
      </p:sp>
      <p:sp>
        <p:nvSpPr>
          <p:cNvPr id="8" name="Left Brace 7">
            <a:extLst>
              <a:ext uri="{FF2B5EF4-FFF2-40B4-BE49-F238E27FC236}">
                <a16:creationId xmlns:a16="http://schemas.microsoft.com/office/drawing/2014/main" id="{5BF80634-DF15-7399-BAE6-3D895C8BDEE0}"/>
              </a:ext>
            </a:extLst>
          </p:cNvPr>
          <p:cNvSpPr/>
          <p:nvPr/>
        </p:nvSpPr>
        <p:spPr>
          <a:xfrm>
            <a:off x="6075055" y="4386804"/>
            <a:ext cx="192809" cy="10573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7C06E61-C971-5DD2-4280-93891D5739A9}"/>
              </a:ext>
            </a:extLst>
          </p:cNvPr>
          <p:cNvSpPr txBox="1"/>
          <p:nvPr/>
        </p:nvSpPr>
        <p:spPr>
          <a:xfrm>
            <a:off x="6290886" y="4337280"/>
            <a:ext cx="583785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*Identifies committee members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*Provides monthly financial data to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*Provides requested input to committee when asked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 Implements recommended improvements from committee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7DCD67DA-9ECD-5AF9-63A5-839C472DEEA9}"/>
              </a:ext>
            </a:extLst>
          </p:cNvPr>
          <p:cNvCxnSpPr>
            <a:cxnSpLocks/>
          </p:cNvCxnSpPr>
          <p:nvPr/>
        </p:nvCxnSpPr>
        <p:spPr>
          <a:xfrm>
            <a:off x="2820838" y="4836797"/>
            <a:ext cx="563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E1F917B-B524-7294-1866-2293E3A04B59}"/>
              </a:ext>
            </a:extLst>
          </p:cNvPr>
          <p:cNvCxnSpPr>
            <a:cxnSpLocks/>
          </p:cNvCxnSpPr>
          <p:nvPr/>
        </p:nvCxnSpPr>
        <p:spPr>
          <a:xfrm>
            <a:off x="2403194" y="4146553"/>
            <a:ext cx="4176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8A9562B-7671-53B7-BBEA-D0EFF386AFA4}"/>
              </a:ext>
            </a:extLst>
          </p:cNvPr>
          <p:cNvCxnSpPr>
            <a:cxnSpLocks/>
          </p:cNvCxnSpPr>
          <p:nvPr/>
        </p:nvCxnSpPr>
        <p:spPr>
          <a:xfrm flipV="1">
            <a:off x="2820838" y="3742062"/>
            <a:ext cx="0" cy="10947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871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B5F02AF7-DBDE-4787-838E-7C355D65CE3A}"/>
              </a:ext>
            </a:extLst>
          </p:cNvPr>
          <p:cNvSpPr/>
          <p:nvPr/>
        </p:nvSpPr>
        <p:spPr>
          <a:xfrm>
            <a:off x="927644" y="2753270"/>
            <a:ext cx="1656526" cy="802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Deputy  Vice Cmdr Active Duty Support</a:t>
            </a:r>
          </a:p>
        </p:txBody>
      </p:sp>
      <p:sp>
        <p:nvSpPr>
          <p:cNvPr id="24" name="Rectangle 23">
            <a:extLst>
              <a:ext uri="{FF2B5EF4-FFF2-40B4-BE49-F238E27FC236}">
                <a16:creationId xmlns:a16="http://schemas.microsoft.com/office/drawing/2014/main" id="{EF98064A-B28C-416B-99D0-B25FA6DC5B23}"/>
              </a:ext>
            </a:extLst>
          </p:cNvPr>
          <p:cNvSpPr/>
          <p:nvPr/>
        </p:nvSpPr>
        <p:spPr>
          <a:xfrm>
            <a:off x="2955234" y="2849568"/>
            <a:ext cx="2216416" cy="583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Active-Duty Support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Committee</a:t>
            </a:r>
          </a:p>
        </p:txBody>
      </p:sp>
      <p:cxnSp>
        <p:nvCxnSpPr>
          <p:cNvPr id="132" name="Straight Connector 131">
            <a:extLst>
              <a:ext uri="{FF2B5EF4-FFF2-40B4-BE49-F238E27FC236}">
                <a16:creationId xmlns:a16="http://schemas.microsoft.com/office/drawing/2014/main" id="{B132D309-BCD5-4193-9BB3-32B01F61F7AD}"/>
              </a:ext>
            </a:extLst>
          </p:cNvPr>
          <p:cNvCxnSpPr/>
          <p:nvPr/>
        </p:nvCxnSpPr>
        <p:spPr>
          <a:xfrm>
            <a:off x="7220768" y="663933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32A1B16-6986-4742-B581-8A8E81C8DEF6}"/>
              </a:ext>
            </a:extLst>
          </p:cNvPr>
          <p:cNvSpPr txBox="1"/>
          <p:nvPr/>
        </p:nvSpPr>
        <p:spPr>
          <a:xfrm>
            <a:off x="6016490" y="2583323"/>
            <a:ext cx="5261113"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*Operation At Ease Christmas Boxes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*Operation North 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*Coordinate Thanksgiving Marine Visit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*Coordinate any Branch of Service activities including Golf Outings</a:t>
            </a:r>
          </a:p>
        </p:txBody>
      </p:sp>
      <p:sp>
        <p:nvSpPr>
          <p:cNvPr id="36" name="Left Brace 35">
            <a:extLst>
              <a:ext uri="{FF2B5EF4-FFF2-40B4-BE49-F238E27FC236}">
                <a16:creationId xmlns:a16="http://schemas.microsoft.com/office/drawing/2014/main" id="{BA65CEBC-97DB-427F-BDC7-4ACED5644F11}"/>
              </a:ext>
            </a:extLst>
          </p:cNvPr>
          <p:cNvSpPr/>
          <p:nvPr/>
        </p:nvSpPr>
        <p:spPr>
          <a:xfrm>
            <a:off x="5796019" y="2594161"/>
            <a:ext cx="179386" cy="131260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FD65DB2D-9A99-41D8-A5FA-B7D6139DA9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CF4B5-BE8B-4101-A278-BC8BF3D49FF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62B5E67-1193-4932-BB1A-110782C705AD}"/>
              </a:ext>
            </a:extLst>
          </p:cNvPr>
          <p:cNvSpPr txBox="1"/>
          <p:nvPr/>
        </p:nvSpPr>
        <p:spPr>
          <a:xfrm>
            <a:off x="217001" y="5526254"/>
            <a:ext cx="6728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panose="020F0502020204030204"/>
                <a:ea typeface="+mn-ea"/>
                <a:cs typeface="+mn-cs"/>
              </a:rPr>
              <a:t>Responsible for Budget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INCOME: 3.52, 3.53, 5.14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EXPENSE: 2.21, 2.61, 3.11, 3.31, 3.41, 3.51, 3.52, 3.53, 3.61, 3.81, 5.14</a:t>
            </a:r>
          </a:p>
        </p:txBody>
      </p:sp>
      <p:sp>
        <p:nvSpPr>
          <p:cNvPr id="12" name="TextBox 11">
            <a:extLst>
              <a:ext uri="{FF2B5EF4-FFF2-40B4-BE49-F238E27FC236}">
                <a16:creationId xmlns:a16="http://schemas.microsoft.com/office/drawing/2014/main" id="{CA135CD6-B549-40A8-8D55-E0FD85190E70}"/>
              </a:ext>
            </a:extLst>
          </p:cNvPr>
          <p:cNvSpPr txBox="1"/>
          <p:nvPr/>
        </p:nvSpPr>
        <p:spPr>
          <a:xfrm>
            <a:off x="3009733" y="288822"/>
            <a:ext cx="51123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EC Position Function and Assigned Committee Tasks</a:t>
            </a:r>
          </a:p>
        </p:txBody>
      </p:sp>
      <p:sp>
        <p:nvSpPr>
          <p:cNvPr id="13" name="TextBox 12">
            <a:extLst>
              <a:ext uri="{FF2B5EF4-FFF2-40B4-BE49-F238E27FC236}">
                <a16:creationId xmlns:a16="http://schemas.microsoft.com/office/drawing/2014/main" id="{26F438DE-2F89-4089-9D93-11EEAD07DF71}"/>
              </a:ext>
            </a:extLst>
          </p:cNvPr>
          <p:cNvSpPr txBox="1"/>
          <p:nvPr/>
        </p:nvSpPr>
        <p:spPr>
          <a:xfrm>
            <a:off x="699247" y="753035"/>
            <a:ext cx="10969296" cy="646331"/>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Responsible for all Post matters pertaining to building and maintaining relationships with active duty military and Coast Guard organizations, individuals within same, and performing other duties as assigned by the Commander</a:t>
            </a:r>
          </a:p>
        </p:txBody>
      </p:sp>
      <p:cxnSp>
        <p:nvCxnSpPr>
          <p:cNvPr id="14" name="Straight Connector 13">
            <a:extLst>
              <a:ext uri="{FF2B5EF4-FFF2-40B4-BE49-F238E27FC236}">
                <a16:creationId xmlns:a16="http://schemas.microsoft.com/office/drawing/2014/main" id="{5B15EB55-B0BA-44AC-8AC3-D1C8572B25BE}"/>
              </a:ext>
            </a:extLst>
          </p:cNvPr>
          <p:cNvCxnSpPr>
            <a:cxnSpLocks/>
            <a:endCxn id="24" idx="1"/>
          </p:cNvCxnSpPr>
          <p:nvPr/>
        </p:nvCxnSpPr>
        <p:spPr>
          <a:xfrm>
            <a:off x="2584170" y="3141116"/>
            <a:ext cx="37106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426233"/>
      </p:ext>
    </p:extLst>
  </p:cSld>
  <p:clrMapOvr>
    <a:masterClrMapping/>
  </p:clrMapOvr>
</p:sld>
</file>

<file path=ppt/theme/theme1.xml><?xml version="1.0" encoding="utf-8"?>
<a:theme xmlns:a="http://schemas.openxmlformats.org/drawingml/2006/main" name="1_Default Design">
  <a:themeElements>
    <a:clrScheme name="Default Design 8">
      <a:dk1>
        <a:srgbClr val="000000"/>
      </a:dk1>
      <a:lt1>
        <a:srgbClr val="FFFFFF"/>
      </a:lt1>
      <a:dk2>
        <a:srgbClr val="000099"/>
      </a:dk2>
      <a:lt2>
        <a:srgbClr val="808080"/>
      </a:lt2>
      <a:accent1>
        <a:srgbClr val="618FFD"/>
      </a:accent1>
      <a:accent2>
        <a:srgbClr val="00AE00"/>
      </a:accent2>
      <a:accent3>
        <a:srgbClr val="FFFFFF"/>
      </a:accent3>
      <a:accent4>
        <a:srgbClr val="000000"/>
      </a:accent4>
      <a:accent5>
        <a:srgbClr val="B7C6FE"/>
      </a:accent5>
      <a:accent6>
        <a:srgbClr val="009D00"/>
      </a:accent6>
      <a:hlink>
        <a:srgbClr val="0000FF"/>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99"/>
        </a:dk2>
        <a:lt2>
          <a:srgbClr val="808080"/>
        </a:lt2>
        <a:accent1>
          <a:srgbClr val="618FFD"/>
        </a:accent1>
        <a:accent2>
          <a:srgbClr val="00AE00"/>
        </a:accent2>
        <a:accent3>
          <a:srgbClr val="FFFFFF"/>
        </a:accent3>
        <a:accent4>
          <a:srgbClr val="000000"/>
        </a:accent4>
        <a:accent5>
          <a:srgbClr val="B7C6FE"/>
        </a:accent5>
        <a:accent6>
          <a:srgbClr val="009D00"/>
        </a:accent6>
        <a:hlink>
          <a:srgbClr val="0000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2181</Words>
  <Application>Microsoft Office PowerPoint</Application>
  <PresentationFormat>Widescreen</PresentationFormat>
  <Paragraphs>275</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1_Default Design</vt:lpstr>
      <vt:lpstr>1_Office Theme</vt:lpstr>
      <vt:lpstr>Our Structure Jul, 9 2019</vt:lpstr>
      <vt:lpstr>Post Officers 2022-2023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Structure Jul, 9 2019</dc:title>
  <dc:creator>George Freeman</dc:creator>
  <cp:lastModifiedBy>Dr Kathleen Roth</cp:lastModifiedBy>
  <cp:revision>15</cp:revision>
  <dcterms:created xsi:type="dcterms:W3CDTF">2022-08-28T18:24:16Z</dcterms:created>
  <dcterms:modified xsi:type="dcterms:W3CDTF">2022-08-31T18:15:39Z</dcterms:modified>
</cp:coreProperties>
</file>